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DM Sans Medium"/>
      <p:regular r:id="rId25"/>
      <p:bold r:id="rId26"/>
      <p:italic r:id="rId27"/>
      <p:boldItalic r:id="rId28"/>
    </p:embeddedFont>
    <p:embeddedFont>
      <p:font typeface="Roboto"/>
      <p:regular r:id="rId29"/>
      <p:bold r:id="rId30"/>
      <p:italic r:id="rId31"/>
      <p:boldItalic r:id="rId32"/>
    </p:embeddedFont>
    <p:embeddedFont>
      <p:font typeface="Roboto Light"/>
      <p:regular r:id="rId33"/>
      <p:bold r:id="rId34"/>
      <p:italic r:id="rId35"/>
      <p:boldItalic r:id="rId36"/>
    </p:embeddedFont>
    <p:embeddedFont>
      <p:font typeface="DM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59">
          <p15:clr>
            <a:srgbClr val="9AA0A6"/>
          </p15:clr>
        </p15:guide>
        <p15:guide id="2" pos="3600">
          <p15:clr>
            <a:srgbClr val="9AA0A6"/>
          </p15:clr>
        </p15:guide>
        <p15:guide id="3" pos="3960">
          <p15:clr>
            <a:srgbClr val="9AA0A6"/>
          </p15:clr>
        </p15:guide>
        <p15:guide id="4" orient="horz" pos="1438">
          <p15:clr>
            <a:srgbClr val="9AA0A6"/>
          </p15:clr>
        </p15:guide>
        <p15:guide id="5" pos="2128">
          <p15:clr>
            <a:srgbClr val="9AA0A6"/>
          </p15:clr>
        </p15:guide>
        <p15:guide id="6" pos="1819">
          <p15:clr>
            <a:srgbClr val="9AA0A6"/>
          </p15:clr>
        </p15:guide>
        <p15:guide id="7" pos="557">
          <p15:clr>
            <a:srgbClr val="9AA0A6"/>
          </p15:clr>
        </p15:guide>
        <p15:guide id="8" pos="33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59" orient="horz"/>
        <p:guide pos="3600"/>
        <p:guide pos="3960"/>
        <p:guide pos="1438" orient="horz"/>
        <p:guide pos="2128"/>
        <p:guide pos="1819"/>
        <p:guide pos="557"/>
        <p:guide pos="33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DM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DMSansMedium-bold.fntdata"/><Relationship Id="rId25" Type="http://schemas.openxmlformats.org/officeDocument/2006/relationships/font" Target="fonts/DMSansMedium-regular.fntdata"/><Relationship Id="rId28" Type="http://schemas.openxmlformats.org/officeDocument/2006/relationships/font" Target="fonts/DMSansMedium-boldItalic.fntdata"/><Relationship Id="rId27" Type="http://schemas.openxmlformats.org/officeDocument/2006/relationships/font" Target="fonts/DMSans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RobotoLight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RobotoLight-italic.fntdata"/><Relationship Id="rId12" Type="http://schemas.openxmlformats.org/officeDocument/2006/relationships/slide" Target="slides/slide7.xml"/><Relationship Id="rId34" Type="http://schemas.openxmlformats.org/officeDocument/2006/relationships/font" Target="fonts/RobotoLight-bold.fntdata"/><Relationship Id="rId15" Type="http://schemas.openxmlformats.org/officeDocument/2006/relationships/slide" Target="slides/slide10.xml"/><Relationship Id="rId37" Type="http://schemas.openxmlformats.org/officeDocument/2006/relationships/font" Target="fonts/DMSans-regular.fntdata"/><Relationship Id="rId14" Type="http://schemas.openxmlformats.org/officeDocument/2006/relationships/slide" Target="slides/slide9.xml"/><Relationship Id="rId36" Type="http://schemas.openxmlformats.org/officeDocument/2006/relationships/font" Target="fonts/RobotoLight-boldItalic.fntdata"/><Relationship Id="rId17" Type="http://schemas.openxmlformats.org/officeDocument/2006/relationships/slide" Target="slides/slide12.xml"/><Relationship Id="rId39" Type="http://schemas.openxmlformats.org/officeDocument/2006/relationships/font" Target="fonts/DMSans-italic.fntdata"/><Relationship Id="rId16" Type="http://schemas.openxmlformats.org/officeDocument/2006/relationships/slide" Target="slides/slide11.xml"/><Relationship Id="rId38" Type="http://schemas.openxmlformats.org/officeDocument/2006/relationships/font" Target="fonts/DM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abf1a13ba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abf1a13ba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662e29a41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662e29a41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662e29a41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662e29a41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662e29a41a_0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662e29a41a_0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f01b4af2c0_8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f01b4af2c0_8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Peri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Devin - </a:t>
            </a:r>
            <a:r>
              <a:rPr lang="en">
                <a:solidFill>
                  <a:schemeClr val="dk1"/>
                </a:solidFill>
              </a:rPr>
              <a:t>As a Consultant - Header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Pillars of post MBA job-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Leading Edge Software- Gartner Tech recognized, Cloud Based, One of the most sought after ERP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Consult With Senior Leaders- nature of job requires complete visibility to client organizations. You know end to end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Cross Functional- AMP, Software, Construction, Entertainment- know about various business models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>
                <a:solidFill>
                  <a:schemeClr val="dk1"/>
                </a:solidFill>
              </a:rPr>
              <a:t>Meaningful Decisions- we have access to best practices, industry standard. Clients rely on us. Internal and external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f01b4af2c0_8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f01b4af2c0_8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Peri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662e29a41a_0_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662e29a41a_0_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899ae2cfde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899ae2cfde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Bryan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662e29a41a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662e29a41a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Bryan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f01b4af2c0_8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f01b4af2c0_8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Belle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b1fce0fde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b1fce0fde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62e29a41a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662e29a41a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Bryan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666058c4d3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666058c4d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7d14bee8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14300" lvl="0" marL="0" rtl="0" algn="l">
              <a:spcBef>
                <a:spcPts val="0"/>
              </a:spcBef>
              <a:spcAft>
                <a:spcPts val="0"/>
              </a:spcAft>
              <a:buClr>
                <a:srgbClr val="184769"/>
              </a:buClr>
              <a:buSzPts val="1800"/>
              <a:buChar char="•"/>
            </a:pPr>
            <a:r>
              <a:t/>
            </a:r>
            <a:endParaRPr/>
          </a:p>
        </p:txBody>
      </p:sp>
      <p:sp>
        <p:nvSpPr>
          <p:cNvPr id="197" name="Google Shape;197;g247d14bee89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01b4af2c0_4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01b4af2c0_4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01b4af2c0_4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01b4af2c0_4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f01b4af2c0_4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f01b4af2c0_4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67a18965b8_0_4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167a18965b8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156"/>
              </a:buClr>
              <a:buSzPts val="1050"/>
              <a:buChar char="-"/>
            </a:pPr>
            <a:r>
              <a:rPr lang="en" sz="1050">
                <a:solidFill>
                  <a:srgbClr val="4D5156"/>
                </a:solidFill>
                <a:highlight>
                  <a:schemeClr val="lt1"/>
                </a:highlight>
              </a:rPr>
              <a:t>Kwizcom logos: Pfizer, Walt Disney, Cisco ,Airbus, Tiffanys, US customs, wells fargo</a:t>
            </a:r>
            <a:endParaRPr sz="1050">
              <a:solidFill>
                <a:srgbClr val="4D5156"/>
              </a:solidFill>
              <a:highlight>
                <a:schemeClr val="lt1"/>
              </a:highlight>
            </a:endParaRPr>
          </a:p>
          <a:p>
            <a:pPr indent="-2952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D5156"/>
              </a:buClr>
              <a:buSzPts val="1050"/>
              <a:buChar char="-"/>
            </a:pPr>
            <a:r>
              <a:rPr lang="en" sz="1050">
                <a:solidFill>
                  <a:srgbClr val="4D5156"/>
                </a:solidFill>
                <a:highlight>
                  <a:schemeClr val="lt1"/>
                </a:highlight>
              </a:rPr>
              <a:t>Jace</a:t>
            </a:r>
            <a:endParaRPr sz="1050">
              <a:solidFill>
                <a:srgbClr val="4D5156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662e29a41a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2662e29a41a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appficiency.com" TargetMode="External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appficiency.com" TargetMode="External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appficiency.com" TargetMode="External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appficiency.com" TargetMode="External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appficiency.com" TargetMode="External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6756450" y="4815625"/>
            <a:ext cx="2387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appficiencyinc.com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 sz="1000">
                <a:solidFill>
                  <a:srgbClr val="00B0F0"/>
                </a:solidFill>
              </a:rPr>
              <a:t>| </a:t>
            </a:r>
            <a:fld id="{00000000-1234-1234-1234-123412341234}" type="slidenum">
              <a:rPr lang="en" sz="1000">
                <a:solidFill>
                  <a:srgbClr val="00B0F0"/>
                </a:solidFill>
              </a:rPr>
              <a:t>‹#›</a:t>
            </a:fld>
            <a:endParaRPr sz="1000">
              <a:solidFill>
                <a:srgbClr val="00B0F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756450" y="4815625"/>
            <a:ext cx="2387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appficiencyinc.com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 sz="1000">
                <a:solidFill>
                  <a:srgbClr val="00B0F0"/>
                </a:solidFill>
              </a:rPr>
              <a:t>| </a:t>
            </a:r>
            <a:fld id="{00000000-1234-1234-1234-123412341234}" type="slidenum">
              <a:rPr lang="en" sz="1000">
                <a:solidFill>
                  <a:srgbClr val="00B0F0"/>
                </a:solidFill>
              </a:rPr>
              <a:t>‹#›</a:t>
            </a:fld>
            <a:endParaRPr sz="1000">
              <a:solidFill>
                <a:srgbClr val="00B0F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3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idx="12" type="sldNum"/>
          </p:nvPr>
        </p:nvSpPr>
        <p:spPr>
          <a:xfrm>
            <a:off x="6756450" y="4815625"/>
            <a:ext cx="2387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appficiencyinc.com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 sz="1000">
                <a:solidFill>
                  <a:srgbClr val="00B0F0"/>
                </a:solidFill>
              </a:rPr>
              <a:t>| </a:t>
            </a:r>
            <a:fld id="{00000000-1234-1234-1234-123412341234}" type="slidenum">
              <a:rPr lang="en" sz="1000">
                <a:solidFill>
                  <a:srgbClr val="00B0F0"/>
                </a:solidFill>
              </a:rPr>
              <a:t>‹#›</a:t>
            </a:fld>
            <a:endParaRPr sz="1000">
              <a:solidFill>
                <a:srgbClr val="00B0F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4">
  <p:cSld name="TITLE_4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/>
          <p:nvPr>
            <p:ph idx="12" type="sldNum"/>
          </p:nvPr>
        </p:nvSpPr>
        <p:spPr>
          <a:xfrm>
            <a:off x="6756450" y="4815625"/>
            <a:ext cx="2387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appficiencyinc.com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 sz="1000">
                <a:solidFill>
                  <a:srgbClr val="00B0F0"/>
                </a:solidFill>
              </a:rPr>
              <a:t>| </a:t>
            </a:r>
            <a:fld id="{00000000-1234-1234-1234-123412341234}" type="slidenum">
              <a:rPr lang="en" sz="1000">
                <a:solidFill>
                  <a:srgbClr val="00B0F0"/>
                </a:solidFill>
              </a:rPr>
              <a:t>‹#›</a:t>
            </a:fld>
            <a:endParaRPr sz="1000">
              <a:solidFill>
                <a:srgbClr val="00B0F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5">
  <p:cSld name="TITLE_5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6756450" y="4815625"/>
            <a:ext cx="2387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appficiencyinc.com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 sz="1000">
                <a:solidFill>
                  <a:srgbClr val="00B0F0"/>
                </a:solidFill>
              </a:rPr>
              <a:t>| </a:t>
            </a:r>
            <a:fld id="{00000000-1234-1234-1234-123412341234}" type="slidenum">
              <a:rPr lang="en" sz="1000">
                <a:solidFill>
                  <a:srgbClr val="00B0F0"/>
                </a:solidFill>
              </a:rPr>
              <a:t>‹#›</a:t>
            </a:fld>
            <a:endParaRPr sz="1000">
              <a:solidFill>
                <a:srgbClr val="00B0F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6">
  <p:cSld name="TITLE_6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/>
          <p:nvPr/>
        </p:nvSpPr>
        <p:spPr>
          <a:xfrm>
            <a:off x="0" y="-9525"/>
            <a:ext cx="8873400" cy="277200"/>
          </a:xfrm>
          <a:prstGeom prst="rect">
            <a:avLst/>
          </a:prstGeom>
          <a:solidFill>
            <a:srgbClr val="1DB0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8"/>
          <p:cNvSpPr/>
          <p:nvPr/>
        </p:nvSpPr>
        <p:spPr>
          <a:xfrm>
            <a:off x="8374850" y="-9525"/>
            <a:ext cx="769200" cy="277200"/>
          </a:xfrm>
          <a:prstGeom prst="rect">
            <a:avLst/>
          </a:prstGeom>
          <a:solidFill>
            <a:srgbClr val="FDAA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8"/>
          <p:cNvSpPr/>
          <p:nvPr/>
        </p:nvSpPr>
        <p:spPr>
          <a:xfrm>
            <a:off x="-28575" y="-9525"/>
            <a:ext cx="9182100" cy="2619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F50"/>
              </a:solidFill>
            </a:endParaRPr>
          </a:p>
        </p:txBody>
      </p:sp>
      <p:sp>
        <p:nvSpPr>
          <p:cNvPr id="64" name="Google Shape;64;p18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Light"/>
              <a:buNone/>
              <a:defRPr sz="13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8"/>
          <p:cNvSpPr txBox="1"/>
          <p:nvPr/>
        </p:nvSpPr>
        <p:spPr>
          <a:xfrm>
            <a:off x="311700" y="4895700"/>
            <a:ext cx="3522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 Light"/>
                <a:ea typeface="Roboto Light"/>
                <a:cs typeface="Roboto Light"/>
                <a:sym typeface="Roboto Light"/>
              </a:rPr>
              <a:t>We Are Market Makers  |  </a:t>
            </a:r>
            <a:r>
              <a:rPr lang="en" sz="700">
                <a:solidFill>
                  <a:schemeClr val="dk1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appficiency.com</a:t>
            </a:r>
            <a:endParaRPr sz="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8"/>
          <p:cNvSpPr/>
          <p:nvPr/>
        </p:nvSpPr>
        <p:spPr>
          <a:xfrm>
            <a:off x="61900" y="5034598"/>
            <a:ext cx="45300" cy="45300"/>
          </a:xfrm>
          <a:prstGeom prst="ellipse">
            <a:avLst/>
          </a:prstGeom>
          <a:solidFill>
            <a:srgbClr val="1DB0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8"/>
          <p:cNvSpPr/>
          <p:nvPr/>
        </p:nvSpPr>
        <p:spPr>
          <a:xfrm>
            <a:off x="183326" y="5034598"/>
            <a:ext cx="45300" cy="45300"/>
          </a:xfrm>
          <a:prstGeom prst="ellipse">
            <a:avLst/>
          </a:prstGeom>
          <a:solidFill>
            <a:srgbClr val="FDAA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8"/>
          <p:cNvSpPr/>
          <p:nvPr/>
        </p:nvSpPr>
        <p:spPr>
          <a:xfrm>
            <a:off x="294976" y="5034598"/>
            <a:ext cx="45300" cy="453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8"/>
          <p:cNvSpPr/>
          <p:nvPr/>
        </p:nvSpPr>
        <p:spPr>
          <a:xfrm>
            <a:off x="61900" y="97423"/>
            <a:ext cx="45300" cy="45300"/>
          </a:xfrm>
          <a:prstGeom prst="ellipse">
            <a:avLst/>
          </a:prstGeom>
          <a:solidFill>
            <a:srgbClr val="1DB0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8"/>
          <p:cNvSpPr/>
          <p:nvPr/>
        </p:nvSpPr>
        <p:spPr>
          <a:xfrm>
            <a:off x="183326" y="97423"/>
            <a:ext cx="45300" cy="45300"/>
          </a:xfrm>
          <a:prstGeom prst="ellipse">
            <a:avLst/>
          </a:prstGeom>
          <a:solidFill>
            <a:srgbClr val="FDAA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8"/>
          <p:cNvSpPr/>
          <p:nvPr/>
        </p:nvSpPr>
        <p:spPr>
          <a:xfrm>
            <a:off x="294976" y="97423"/>
            <a:ext cx="45300" cy="45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8"/>
          <p:cNvSpPr/>
          <p:nvPr/>
        </p:nvSpPr>
        <p:spPr>
          <a:xfrm>
            <a:off x="8920150" y="4941000"/>
            <a:ext cx="138900" cy="138900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8"/>
          <p:cNvPicPr preferRelativeResize="0"/>
          <p:nvPr/>
        </p:nvPicPr>
        <p:blipFill rotWithShape="1">
          <a:blip r:embed="rId3">
            <a:alphaModFix/>
          </a:blip>
          <a:srcRect b="22791" l="0" r="0" t="0"/>
          <a:stretch/>
        </p:blipFill>
        <p:spPr>
          <a:xfrm>
            <a:off x="8346758" y="-4800"/>
            <a:ext cx="79706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8"/>
          <p:cNvSpPr txBox="1"/>
          <p:nvPr>
            <p:ph idx="1" type="subTitle"/>
          </p:nvPr>
        </p:nvSpPr>
        <p:spPr>
          <a:xfrm>
            <a:off x="311700" y="662425"/>
            <a:ext cx="84894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B0ED"/>
              </a:buClr>
              <a:buSzPts val="1800"/>
              <a:buFont typeface="Roboto"/>
              <a:buNone/>
              <a:defRPr>
                <a:solidFill>
                  <a:srgbClr val="1DB0E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6" name="Google Shape;76;p18"/>
          <p:cNvSpPr txBox="1"/>
          <p:nvPr>
            <p:ph idx="2" type="subTitle"/>
          </p:nvPr>
        </p:nvSpPr>
        <p:spPr>
          <a:xfrm>
            <a:off x="311700" y="986275"/>
            <a:ext cx="84894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None/>
              <a:defRPr sz="10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62">
          <p15:clr>
            <a:srgbClr val="FA7B17"/>
          </p15:clr>
        </p15:guide>
        <p15:guide id="2" pos="5544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7">
  <p:cSld name="TITLE_7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>
            <a:off x="0" y="-9525"/>
            <a:ext cx="8873400" cy="277200"/>
          </a:xfrm>
          <a:prstGeom prst="rect">
            <a:avLst/>
          </a:prstGeom>
          <a:solidFill>
            <a:srgbClr val="1DB0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9"/>
          <p:cNvSpPr/>
          <p:nvPr/>
        </p:nvSpPr>
        <p:spPr>
          <a:xfrm>
            <a:off x="8374850" y="-9525"/>
            <a:ext cx="769200" cy="277200"/>
          </a:xfrm>
          <a:prstGeom prst="rect">
            <a:avLst/>
          </a:prstGeom>
          <a:solidFill>
            <a:srgbClr val="FDAA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9"/>
          <p:cNvSpPr/>
          <p:nvPr/>
        </p:nvSpPr>
        <p:spPr>
          <a:xfrm>
            <a:off x="-28575" y="-9525"/>
            <a:ext cx="9182100" cy="2619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F50"/>
              </a:solidFill>
            </a:endParaRPr>
          </a:p>
        </p:txBody>
      </p:sp>
      <p:sp>
        <p:nvSpPr>
          <p:cNvPr id="81" name="Google Shape;81;p19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Light"/>
              <a:buNone/>
              <a:defRPr sz="13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9"/>
          <p:cNvSpPr txBox="1"/>
          <p:nvPr/>
        </p:nvSpPr>
        <p:spPr>
          <a:xfrm>
            <a:off x="311700" y="4895700"/>
            <a:ext cx="3522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 Light"/>
                <a:ea typeface="Roboto Light"/>
                <a:cs typeface="Roboto Light"/>
                <a:sym typeface="Roboto Light"/>
              </a:rPr>
              <a:t>We Are Market Makers  |  </a:t>
            </a:r>
            <a:r>
              <a:rPr lang="en" sz="700">
                <a:solidFill>
                  <a:schemeClr val="dk1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appficiency.com</a:t>
            </a:r>
            <a:endParaRPr sz="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9"/>
          <p:cNvSpPr/>
          <p:nvPr/>
        </p:nvSpPr>
        <p:spPr>
          <a:xfrm>
            <a:off x="61900" y="5034598"/>
            <a:ext cx="45300" cy="45300"/>
          </a:xfrm>
          <a:prstGeom prst="ellipse">
            <a:avLst/>
          </a:prstGeom>
          <a:solidFill>
            <a:srgbClr val="1DB0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9"/>
          <p:cNvSpPr/>
          <p:nvPr/>
        </p:nvSpPr>
        <p:spPr>
          <a:xfrm>
            <a:off x="183326" y="5034598"/>
            <a:ext cx="45300" cy="45300"/>
          </a:xfrm>
          <a:prstGeom prst="ellipse">
            <a:avLst/>
          </a:prstGeom>
          <a:solidFill>
            <a:srgbClr val="FDAA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9"/>
          <p:cNvSpPr/>
          <p:nvPr/>
        </p:nvSpPr>
        <p:spPr>
          <a:xfrm>
            <a:off x="294976" y="5034598"/>
            <a:ext cx="45300" cy="453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9"/>
          <p:cNvSpPr/>
          <p:nvPr/>
        </p:nvSpPr>
        <p:spPr>
          <a:xfrm>
            <a:off x="61900" y="97423"/>
            <a:ext cx="45300" cy="45300"/>
          </a:xfrm>
          <a:prstGeom prst="ellipse">
            <a:avLst/>
          </a:prstGeom>
          <a:solidFill>
            <a:srgbClr val="1DB0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9"/>
          <p:cNvSpPr/>
          <p:nvPr/>
        </p:nvSpPr>
        <p:spPr>
          <a:xfrm>
            <a:off x="183326" y="97423"/>
            <a:ext cx="45300" cy="45300"/>
          </a:xfrm>
          <a:prstGeom prst="ellipse">
            <a:avLst/>
          </a:prstGeom>
          <a:solidFill>
            <a:srgbClr val="FDAA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9"/>
          <p:cNvSpPr/>
          <p:nvPr/>
        </p:nvSpPr>
        <p:spPr>
          <a:xfrm>
            <a:off x="294976" y="97423"/>
            <a:ext cx="45300" cy="45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9"/>
          <p:cNvSpPr/>
          <p:nvPr/>
        </p:nvSpPr>
        <p:spPr>
          <a:xfrm>
            <a:off x="8920150" y="4941000"/>
            <a:ext cx="138900" cy="138900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b="22791" l="0" r="0" t="0"/>
          <a:stretch/>
        </p:blipFill>
        <p:spPr>
          <a:xfrm>
            <a:off x="8346758" y="-4800"/>
            <a:ext cx="79706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9"/>
          <p:cNvSpPr txBox="1"/>
          <p:nvPr>
            <p:ph idx="1" type="subTitle"/>
          </p:nvPr>
        </p:nvSpPr>
        <p:spPr>
          <a:xfrm>
            <a:off x="311700" y="662425"/>
            <a:ext cx="84894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B0ED"/>
              </a:buClr>
              <a:buSzPts val="1800"/>
              <a:buFont typeface="Roboto"/>
              <a:buNone/>
              <a:defRPr>
                <a:solidFill>
                  <a:srgbClr val="1DB0E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3" name="Google Shape;93;p19"/>
          <p:cNvSpPr txBox="1"/>
          <p:nvPr>
            <p:ph idx="2" type="subTitle"/>
          </p:nvPr>
        </p:nvSpPr>
        <p:spPr>
          <a:xfrm>
            <a:off x="311700" y="986275"/>
            <a:ext cx="84894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None/>
              <a:defRPr sz="10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62">
          <p15:clr>
            <a:srgbClr val="FA7B17"/>
          </p15:clr>
        </p15:guide>
        <p15:guide id="2" pos="5544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8">
  <p:cSld name="TITLE_8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/>
          <p:nvPr/>
        </p:nvSpPr>
        <p:spPr>
          <a:xfrm>
            <a:off x="0" y="-9525"/>
            <a:ext cx="8873400" cy="277200"/>
          </a:xfrm>
          <a:prstGeom prst="rect">
            <a:avLst/>
          </a:prstGeom>
          <a:solidFill>
            <a:srgbClr val="1DB0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0"/>
          <p:cNvSpPr/>
          <p:nvPr/>
        </p:nvSpPr>
        <p:spPr>
          <a:xfrm>
            <a:off x="8374850" y="-9525"/>
            <a:ext cx="769200" cy="277200"/>
          </a:xfrm>
          <a:prstGeom prst="rect">
            <a:avLst/>
          </a:prstGeom>
          <a:solidFill>
            <a:srgbClr val="FDAA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0"/>
          <p:cNvSpPr/>
          <p:nvPr/>
        </p:nvSpPr>
        <p:spPr>
          <a:xfrm>
            <a:off x="-28575" y="-9525"/>
            <a:ext cx="9182100" cy="2619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F50"/>
              </a:solidFill>
            </a:endParaRPr>
          </a:p>
        </p:txBody>
      </p:sp>
      <p:sp>
        <p:nvSpPr>
          <p:cNvPr id="98" name="Google Shape;98;p20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Light"/>
              <a:buNone/>
              <a:defRPr sz="13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20"/>
          <p:cNvSpPr txBox="1"/>
          <p:nvPr/>
        </p:nvSpPr>
        <p:spPr>
          <a:xfrm>
            <a:off x="311700" y="4895700"/>
            <a:ext cx="3522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 Light"/>
                <a:ea typeface="Roboto Light"/>
                <a:cs typeface="Roboto Light"/>
                <a:sym typeface="Roboto Light"/>
              </a:rPr>
              <a:t>We Are Market Makers  |  </a:t>
            </a:r>
            <a:r>
              <a:rPr lang="en" sz="700">
                <a:solidFill>
                  <a:schemeClr val="dk1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appficiency.com</a:t>
            </a:r>
            <a:endParaRPr sz="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61900" y="5034598"/>
            <a:ext cx="45300" cy="45300"/>
          </a:xfrm>
          <a:prstGeom prst="ellipse">
            <a:avLst/>
          </a:prstGeom>
          <a:solidFill>
            <a:srgbClr val="1DB0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0"/>
          <p:cNvSpPr/>
          <p:nvPr/>
        </p:nvSpPr>
        <p:spPr>
          <a:xfrm>
            <a:off x="183326" y="5034598"/>
            <a:ext cx="45300" cy="45300"/>
          </a:xfrm>
          <a:prstGeom prst="ellipse">
            <a:avLst/>
          </a:prstGeom>
          <a:solidFill>
            <a:srgbClr val="FDAA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/>
          <p:nvPr/>
        </p:nvSpPr>
        <p:spPr>
          <a:xfrm>
            <a:off x="294976" y="5034598"/>
            <a:ext cx="45300" cy="453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/>
          <p:nvPr/>
        </p:nvSpPr>
        <p:spPr>
          <a:xfrm>
            <a:off x="61900" y="97423"/>
            <a:ext cx="45300" cy="45300"/>
          </a:xfrm>
          <a:prstGeom prst="ellipse">
            <a:avLst/>
          </a:prstGeom>
          <a:solidFill>
            <a:srgbClr val="1DB0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/>
          <p:nvPr/>
        </p:nvSpPr>
        <p:spPr>
          <a:xfrm>
            <a:off x="183326" y="97423"/>
            <a:ext cx="45300" cy="45300"/>
          </a:xfrm>
          <a:prstGeom prst="ellipse">
            <a:avLst/>
          </a:prstGeom>
          <a:solidFill>
            <a:srgbClr val="FDAA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0"/>
          <p:cNvSpPr/>
          <p:nvPr/>
        </p:nvSpPr>
        <p:spPr>
          <a:xfrm>
            <a:off x="294976" y="97423"/>
            <a:ext cx="45300" cy="45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0"/>
          <p:cNvSpPr/>
          <p:nvPr/>
        </p:nvSpPr>
        <p:spPr>
          <a:xfrm>
            <a:off x="8920150" y="4941000"/>
            <a:ext cx="138900" cy="138900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22791" l="0" r="0" t="0"/>
          <a:stretch/>
        </p:blipFill>
        <p:spPr>
          <a:xfrm>
            <a:off x="8346758" y="-4800"/>
            <a:ext cx="79706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>
            <p:ph idx="1" type="subTitle"/>
          </p:nvPr>
        </p:nvSpPr>
        <p:spPr>
          <a:xfrm>
            <a:off x="311700" y="662425"/>
            <a:ext cx="84894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B0ED"/>
              </a:buClr>
              <a:buSzPts val="1800"/>
              <a:buFont typeface="Roboto"/>
              <a:buNone/>
              <a:defRPr>
                <a:solidFill>
                  <a:srgbClr val="1DB0E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20"/>
          <p:cNvSpPr txBox="1"/>
          <p:nvPr>
            <p:ph idx="2" type="subTitle"/>
          </p:nvPr>
        </p:nvSpPr>
        <p:spPr>
          <a:xfrm>
            <a:off x="311700" y="986275"/>
            <a:ext cx="84894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None/>
              <a:defRPr sz="10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62">
          <p15:clr>
            <a:srgbClr val="FA7B17"/>
          </p15:clr>
        </p15:guide>
        <p15:guide id="2" pos="5544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9">
  <p:cSld name="TITLE_10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/>
          <p:nvPr/>
        </p:nvSpPr>
        <p:spPr>
          <a:xfrm>
            <a:off x="0" y="-9525"/>
            <a:ext cx="8873400" cy="277200"/>
          </a:xfrm>
          <a:prstGeom prst="rect">
            <a:avLst/>
          </a:prstGeom>
          <a:solidFill>
            <a:srgbClr val="1DB0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8374850" y="-9525"/>
            <a:ext cx="769200" cy="277200"/>
          </a:xfrm>
          <a:prstGeom prst="rect">
            <a:avLst/>
          </a:prstGeom>
          <a:solidFill>
            <a:srgbClr val="FDAA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1"/>
          <p:cNvSpPr/>
          <p:nvPr/>
        </p:nvSpPr>
        <p:spPr>
          <a:xfrm>
            <a:off x="-28575" y="-9525"/>
            <a:ext cx="9182100" cy="2619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33F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Light"/>
              <a:buChar char="●"/>
              <a:defRPr b="0" i="0" sz="1300" u="none" cap="none" strike="noStrik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●"/>
              <a:defRPr b="0" i="0" sz="5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○"/>
              <a:defRPr b="0" i="0" sz="5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Char char="■"/>
              <a:defRPr b="0" i="0" sz="5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Google Shape;116;p21"/>
          <p:cNvSpPr txBox="1"/>
          <p:nvPr/>
        </p:nvSpPr>
        <p:spPr>
          <a:xfrm>
            <a:off x="311700" y="4895700"/>
            <a:ext cx="3522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We Are Market Makers  |  </a:t>
            </a:r>
            <a:r>
              <a:rPr b="0" i="0" lang="en" sz="700" u="none" cap="none" strike="noStrike">
                <a:solidFill>
                  <a:schemeClr val="dk1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appficiency.com</a:t>
            </a:r>
            <a:endParaRPr b="0" i="0" sz="700" u="none" cap="none" strike="noStrik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61900" y="5034598"/>
            <a:ext cx="45300" cy="45300"/>
          </a:xfrm>
          <a:prstGeom prst="ellipse">
            <a:avLst/>
          </a:prstGeom>
          <a:solidFill>
            <a:srgbClr val="1DB0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183326" y="5034598"/>
            <a:ext cx="45300" cy="45300"/>
          </a:xfrm>
          <a:prstGeom prst="ellipse">
            <a:avLst/>
          </a:prstGeom>
          <a:solidFill>
            <a:srgbClr val="FDAA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294976" y="5034598"/>
            <a:ext cx="45300" cy="453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/>
          <p:nvPr/>
        </p:nvSpPr>
        <p:spPr>
          <a:xfrm>
            <a:off x="61900" y="97423"/>
            <a:ext cx="45300" cy="45300"/>
          </a:xfrm>
          <a:prstGeom prst="ellipse">
            <a:avLst/>
          </a:prstGeom>
          <a:solidFill>
            <a:srgbClr val="1DB0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1"/>
          <p:cNvSpPr/>
          <p:nvPr/>
        </p:nvSpPr>
        <p:spPr>
          <a:xfrm>
            <a:off x="183326" y="97423"/>
            <a:ext cx="45300" cy="45300"/>
          </a:xfrm>
          <a:prstGeom prst="ellipse">
            <a:avLst/>
          </a:prstGeom>
          <a:solidFill>
            <a:srgbClr val="FDAA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1"/>
          <p:cNvSpPr/>
          <p:nvPr/>
        </p:nvSpPr>
        <p:spPr>
          <a:xfrm>
            <a:off x="294976" y="97423"/>
            <a:ext cx="45300" cy="45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8920150" y="4941000"/>
            <a:ext cx="138900" cy="138900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22791" l="0" r="0" t="0"/>
          <a:stretch/>
        </p:blipFill>
        <p:spPr>
          <a:xfrm>
            <a:off x="8346758" y="-4800"/>
            <a:ext cx="79706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>
            <p:ph idx="1" type="subTitle"/>
          </p:nvPr>
        </p:nvSpPr>
        <p:spPr>
          <a:xfrm>
            <a:off x="311700" y="662425"/>
            <a:ext cx="84894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B0ED"/>
              </a:buClr>
              <a:buSzPts val="1400"/>
              <a:buFont typeface="Roboto"/>
              <a:buNone/>
              <a:defRPr b="0" i="0" sz="1400" u="none" cap="none" strike="noStrike">
                <a:solidFill>
                  <a:srgbClr val="1DB0E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1"/>
          <p:cNvSpPr txBox="1"/>
          <p:nvPr>
            <p:ph idx="2" type="subTitle"/>
          </p:nvPr>
        </p:nvSpPr>
        <p:spPr>
          <a:xfrm>
            <a:off x="311700" y="986275"/>
            <a:ext cx="84894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Roboto Light"/>
              <a:buNone/>
              <a:defRPr b="0" i="0" sz="1000" u="none" cap="none" strike="noStrike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62">
          <p15:clr>
            <a:srgbClr val="FA7B17"/>
          </p15:clr>
        </p15:guide>
        <p15:guide id="2" pos="5544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 1">
  <p:cSld name="TITLE_2_1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/>
          <p:nvPr/>
        </p:nvSpPr>
        <p:spPr>
          <a:xfrm>
            <a:off x="0" y="-9525"/>
            <a:ext cx="8873400" cy="277200"/>
          </a:xfrm>
          <a:prstGeom prst="rect">
            <a:avLst/>
          </a:prstGeom>
          <a:solidFill>
            <a:srgbClr val="1DB0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2"/>
          <p:cNvSpPr/>
          <p:nvPr/>
        </p:nvSpPr>
        <p:spPr>
          <a:xfrm>
            <a:off x="8374850" y="-9525"/>
            <a:ext cx="769200" cy="277200"/>
          </a:xfrm>
          <a:prstGeom prst="rect">
            <a:avLst/>
          </a:prstGeom>
          <a:solidFill>
            <a:srgbClr val="FDAA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2"/>
          <p:cNvSpPr/>
          <p:nvPr/>
        </p:nvSpPr>
        <p:spPr>
          <a:xfrm>
            <a:off x="-28575" y="-9525"/>
            <a:ext cx="9182100" cy="261900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33F50"/>
              </a:solidFill>
            </a:endParaRPr>
          </a:p>
        </p:txBody>
      </p:sp>
      <p:sp>
        <p:nvSpPr>
          <p:cNvPr id="132" name="Google Shape;132;p22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oboto Light"/>
              <a:buNone/>
              <a:defRPr sz="13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" name="Google Shape;133;p22"/>
          <p:cNvSpPr txBox="1"/>
          <p:nvPr/>
        </p:nvSpPr>
        <p:spPr>
          <a:xfrm>
            <a:off x="311700" y="4895700"/>
            <a:ext cx="3522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latin typeface="Roboto Light"/>
                <a:ea typeface="Roboto Light"/>
                <a:cs typeface="Roboto Light"/>
                <a:sym typeface="Roboto Light"/>
              </a:rPr>
              <a:t>We Are Market Makers  |  </a:t>
            </a:r>
            <a:r>
              <a:rPr lang="en" sz="700">
                <a:solidFill>
                  <a:schemeClr val="dk1"/>
                </a:solidFill>
                <a:uFill>
                  <a:noFill/>
                </a:uFill>
                <a:latin typeface="Roboto Light"/>
                <a:ea typeface="Roboto Light"/>
                <a:cs typeface="Roboto Light"/>
                <a:sym typeface="Roboto Ligh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appficiency.com</a:t>
            </a:r>
            <a:endParaRPr sz="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buNone/>
              <a:defRPr sz="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/>
          <p:nvPr/>
        </p:nvSpPr>
        <p:spPr>
          <a:xfrm>
            <a:off x="61900" y="5034598"/>
            <a:ext cx="45300" cy="45300"/>
          </a:xfrm>
          <a:prstGeom prst="ellipse">
            <a:avLst/>
          </a:prstGeom>
          <a:solidFill>
            <a:srgbClr val="1DB0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183326" y="5034598"/>
            <a:ext cx="45300" cy="45300"/>
          </a:xfrm>
          <a:prstGeom prst="ellipse">
            <a:avLst/>
          </a:prstGeom>
          <a:solidFill>
            <a:srgbClr val="FDAA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294976" y="5034598"/>
            <a:ext cx="45300" cy="45300"/>
          </a:xfrm>
          <a:prstGeom prst="ellipse">
            <a:avLst/>
          </a:prstGeom>
          <a:solidFill>
            <a:srgbClr val="333F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2"/>
          <p:cNvSpPr/>
          <p:nvPr/>
        </p:nvSpPr>
        <p:spPr>
          <a:xfrm>
            <a:off x="61900" y="97423"/>
            <a:ext cx="45300" cy="45300"/>
          </a:xfrm>
          <a:prstGeom prst="ellipse">
            <a:avLst/>
          </a:prstGeom>
          <a:solidFill>
            <a:srgbClr val="1DB0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2"/>
          <p:cNvSpPr/>
          <p:nvPr/>
        </p:nvSpPr>
        <p:spPr>
          <a:xfrm>
            <a:off x="183326" y="97423"/>
            <a:ext cx="45300" cy="45300"/>
          </a:xfrm>
          <a:prstGeom prst="ellipse">
            <a:avLst/>
          </a:prstGeom>
          <a:solidFill>
            <a:srgbClr val="FDAA4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2"/>
          <p:cNvSpPr/>
          <p:nvPr/>
        </p:nvSpPr>
        <p:spPr>
          <a:xfrm>
            <a:off x="294976" y="97423"/>
            <a:ext cx="45300" cy="45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8920150" y="4941000"/>
            <a:ext cx="138900" cy="138900"/>
          </a:xfrm>
          <a:prstGeom prst="halfFrame">
            <a:avLst>
              <a:gd fmla="val 33333" name="adj1"/>
              <a:gd fmla="val 33333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b="22791" l="0" r="0" t="0"/>
          <a:stretch/>
        </p:blipFill>
        <p:spPr>
          <a:xfrm>
            <a:off x="8346758" y="-4800"/>
            <a:ext cx="797067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>
            <p:ph idx="1" type="subTitle"/>
          </p:nvPr>
        </p:nvSpPr>
        <p:spPr>
          <a:xfrm>
            <a:off x="311700" y="662425"/>
            <a:ext cx="84894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B0ED"/>
              </a:buClr>
              <a:buSzPts val="1800"/>
              <a:buFont typeface="Roboto"/>
              <a:buNone/>
              <a:defRPr>
                <a:solidFill>
                  <a:srgbClr val="1DB0ED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4" name="Google Shape;144;p22"/>
          <p:cNvSpPr txBox="1"/>
          <p:nvPr>
            <p:ph idx="2" type="subTitle"/>
          </p:nvPr>
        </p:nvSpPr>
        <p:spPr>
          <a:xfrm>
            <a:off x="311700" y="986275"/>
            <a:ext cx="84894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None/>
              <a:defRPr sz="10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62">
          <p15:clr>
            <a:srgbClr val="FA7B17"/>
          </p15:clr>
        </p15:guide>
        <p15:guide id="2" pos="5544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23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5.png"/><Relationship Id="rId4" Type="http://schemas.openxmlformats.org/officeDocument/2006/relationships/image" Target="../media/image67.png"/><Relationship Id="rId5" Type="http://schemas.openxmlformats.org/officeDocument/2006/relationships/image" Target="../media/image6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8.png"/><Relationship Id="rId4" Type="http://schemas.openxmlformats.org/officeDocument/2006/relationships/image" Target="../media/image71.png"/><Relationship Id="rId5" Type="http://schemas.openxmlformats.org/officeDocument/2006/relationships/image" Target="../media/image70.png"/><Relationship Id="rId6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7.png"/><Relationship Id="rId4" Type="http://schemas.openxmlformats.org/officeDocument/2006/relationships/image" Target="../media/image76.png"/><Relationship Id="rId5" Type="http://schemas.openxmlformats.org/officeDocument/2006/relationships/image" Target="../media/image78.png"/><Relationship Id="rId6" Type="http://schemas.openxmlformats.org/officeDocument/2006/relationships/image" Target="../media/image81.png"/><Relationship Id="rId7" Type="http://schemas.openxmlformats.org/officeDocument/2006/relationships/image" Target="../media/image79.jpg"/><Relationship Id="rId8" Type="http://schemas.openxmlformats.org/officeDocument/2006/relationships/image" Target="../media/image8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6.jpg"/><Relationship Id="rId7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8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31.png"/><Relationship Id="rId6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40" Type="http://schemas.openxmlformats.org/officeDocument/2006/relationships/image" Target="../media/image63.png"/><Relationship Id="rId20" Type="http://schemas.openxmlformats.org/officeDocument/2006/relationships/image" Target="../media/image50.jpg"/><Relationship Id="rId22" Type="http://schemas.openxmlformats.org/officeDocument/2006/relationships/image" Target="../media/image44.png"/><Relationship Id="rId21" Type="http://schemas.openxmlformats.org/officeDocument/2006/relationships/image" Target="../media/image41.png"/><Relationship Id="rId24" Type="http://schemas.openxmlformats.org/officeDocument/2006/relationships/image" Target="../media/image45.png"/><Relationship Id="rId23" Type="http://schemas.openxmlformats.org/officeDocument/2006/relationships/image" Target="../media/image47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26" Type="http://schemas.openxmlformats.org/officeDocument/2006/relationships/image" Target="../media/image51.png"/><Relationship Id="rId25" Type="http://schemas.openxmlformats.org/officeDocument/2006/relationships/image" Target="../media/image46.png"/><Relationship Id="rId28" Type="http://schemas.openxmlformats.org/officeDocument/2006/relationships/image" Target="../media/image48.png"/><Relationship Id="rId27" Type="http://schemas.openxmlformats.org/officeDocument/2006/relationships/image" Target="../media/image49.jp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29" Type="http://schemas.openxmlformats.org/officeDocument/2006/relationships/image" Target="../media/image55.png"/><Relationship Id="rId7" Type="http://schemas.openxmlformats.org/officeDocument/2006/relationships/image" Target="../media/image28.jpg"/><Relationship Id="rId8" Type="http://schemas.openxmlformats.org/officeDocument/2006/relationships/image" Target="../media/image30.jpg"/><Relationship Id="rId31" Type="http://schemas.openxmlformats.org/officeDocument/2006/relationships/image" Target="../media/image52.png"/><Relationship Id="rId30" Type="http://schemas.openxmlformats.org/officeDocument/2006/relationships/image" Target="../media/image53.png"/><Relationship Id="rId11" Type="http://schemas.openxmlformats.org/officeDocument/2006/relationships/image" Target="../media/image33.jpg"/><Relationship Id="rId33" Type="http://schemas.openxmlformats.org/officeDocument/2006/relationships/image" Target="../media/image57.png"/><Relationship Id="rId10" Type="http://schemas.openxmlformats.org/officeDocument/2006/relationships/image" Target="../media/image34.png"/><Relationship Id="rId32" Type="http://schemas.openxmlformats.org/officeDocument/2006/relationships/image" Target="../media/image54.png"/><Relationship Id="rId13" Type="http://schemas.openxmlformats.org/officeDocument/2006/relationships/image" Target="../media/image32.png"/><Relationship Id="rId35" Type="http://schemas.openxmlformats.org/officeDocument/2006/relationships/image" Target="../media/image58.png"/><Relationship Id="rId12" Type="http://schemas.openxmlformats.org/officeDocument/2006/relationships/image" Target="../media/image35.jpg"/><Relationship Id="rId34" Type="http://schemas.openxmlformats.org/officeDocument/2006/relationships/image" Target="../media/image59.png"/><Relationship Id="rId15" Type="http://schemas.openxmlformats.org/officeDocument/2006/relationships/image" Target="../media/image40.png"/><Relationship Id="rId37" Type="http://schemas.openxmlformats.org/officeDocument/2006/relationships/image" Target="../media/image64.jpg"/><Relationship Id="rId14" Type="http://schemas.openxmlformats.org/officeDocument/2006/relationships/image" Target="../media/image36.png"/><Relationship Id="rId36" Type="http://schemas.openxmlformats.org/officeDocument/2006/relationships/image" Target="../media/image56.png"/><Relationship Id="rId17" Type="http://schemas.openxmlformats.org/officeDocument/2006/relationships/image" Target="../media/image37.jpg"/><Relationship Id="rId39" Type="http://schemas.openxmlformats.org/officeDocument/2006/relationships/image" Target="../media/image61.png"/><Relationship Id="rId16" Type="http://schemas.openxmlformats.org/officeDocument/2006/relationships/image" Target="../media/image39.jpg"/><Relationship Id="rId38" Type="http://schemas.openxmlformats.org/officeDocument/2006/relationships/image" Target="../media/image60.png"/><Relationship Id="rId19" Type="http://schemas.openxmlformats.org/officeDocument/2006/relationships/image" Target="../media/image38.png"/><Relationship Id="rId18" Type="http://schemas.openxmlformats.org/officeDocument/2006/relationships/image" Target="../media/image4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/>
          <p:nvPr/>
        </p:nvSpPr>
        <p:spPr>
          <a:xfrm>
            <a:off x="-2702075" y="-3030600"/>
            <a:ext cx="8174100" cy="81741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4"/>
          <p:cNvSpPr/>
          <p:nvPr/>
        </p:nvSpPr>
        <p:spPr>
          <a:xfrm>
            <a:off x="-1840475" y="-2296112"/>
            <a:ext cx="6788700" cy="6788700"/>
          </a:xfrm>
          <a:prstGeom prst="ellips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2" name="Google Shape;152;p24"/>
          <p:cNvGrpSpPr/>
          <p:nvPr/>
        </p:nvGrpSpPr>
        <p:grpSpPr>
          <a:xfrm>
            <a:off x="-3582275" y="-5649025"/>
            <a:ext cx="17449000" cy="15456900"/>
            <a:chOff x="-3586150" y="-5487600"/>
            <a:chExt cx="17449000" cy="15456900"/>
          </a:xfrm>
        </p:grpSpPr>
        <p:sp>
          <p:nvSpPr>
            <p:cNvPr id="153" name="Google Shape;153;p24"/>
            <p:cNvSpPr/>
            <p:nvPr/>
          </p:nvSpPr>
          <p:spPr>
            <a:xfrm>
              <a:off x="-80950" y="5295900"/>
              <a:ext cx="11364900" cy="2654100"/>
            </a:xfrm>
            <a:prstGeom prst="rect">
              <a:avLst/>
            </a:prstGeom>
            <a:solidFill>
              <a:srgbClr val="F8F9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33F50"/>
                </a:solidFill>
              </a:endParaRPr>
            </a:p>
          </p:txBody>
        </p:sp>
        <p:sp>
          <p:nvSpPr>
            <p:cNvPr id="154" name="Google Shape;154;p24"/>
            <p:cNvSpPr/>
            <p:nvPr/>
          </p:nvSpPr>
          <p:spPr>
            <a:xfrm>
              <a:off x="-3586150" y="-71300"/>
              <a:ext cx="3581400" cy="8242500"/>
            </a:xfrm>
            <a:prstGeom prst="rect">
              <a:avLst/>
            </a:prstGeom>
            <a:solidFill>
              <a:srgbClr val="F8F9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33F50"/>
                </a:solidFill>
              </a:endParaRPr>
            </a:p>
          </p:txBody>
        </p:sp>
        <p:sp>
          <p:nvSpPr>
            <p:cNvPr id="155" name="Google Shape;155;p24"/>
            <p:cNvSpPr/>
            <p:nvPr/>
          </p:nvSpPr>
          <p:spPr>
            <a:xfrm>
              <a:off x="-2540700" y="-5487600"/>
              <a:ext cx="13449300" cy="5649000"/>
            </a:xfrm>
            <a:prstGeom prst="rect">
              <a:avLst/>
            </a:prstGeom>
            <a:solidFill>
              <a:srgbClr val="F8F9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33F50"/>
                </a:solidFill>
              </a:endParaRPr>
            </a:p>
          </p:txBody>
        </p:sp>
        <p:sp>
          <p:nvSpPr>
            <p:cNvPr id="156" name="Google Shape;156;p24"/>
            <p:cNvSpPr/>
            <p:nvPr/>
          </p:nvSpPr>
          <p:spPr>
            <a:xfrm>
              <a:off x="9148950" y="-612450"/>
              <a:ext cx="4713900" cy="6368400"/>
            </a:xfrm>
            <a:prstGeom prst="rect">
              <a:avLst/>
            </a:prstGeom>
            <a:solidFill>
              <a:srgbClr val="F8F9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33F50"/>
                </a:solidFill>
              </a:endParaRPr>
            </a:p>
          </p:txBody>
        </p:sp>
        <p:sp>
          <p:nvSpPr>
            <p:cNvPr id="157" name="Google Shape;157;p24"/>
            <p:cNvSpPr/>
            <p:nvPr/>
          </p:nvSpPr>
          <p:spPr>
            <a:xfrm>
              <a:off x="99575" y="7315200"/>
              <a:ext cx="9006300" cy="2654100"/>
            </a:xfrm>
            <a:prstGeom prst="rect">
              <a:avLst/>
            </a:prstGeom>
            <a:solidFill>
              <a:srgbClr val="F8F9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333F50"/>
                </a:solidFill>
              </a:endParaRPr>
            </a:p>
          </p:txBody>
        </p:sp>
      </p:grpSp>
      <p:pic>
        <p:nvPicPr>
          <p:cNvPr id="158" name="Google Shape;158;p24"/>
          <p:cNvPicPr preferRelativeResize="0"/>
          <p:nvPr/>
        </p:nvPicPr>
        <p:blipFill rotWithShape="1">
          <a:blip r:embed="rId3">
            <a:alphaModFix/>
          </a:blip>
          <a:srcRect b="0" l="-1450" r="-1398" t="0"/>
          <a:stretch/>
        </p:blipFill>
        <p:spPr>
          <a:xfrm>
            <a:off x="536237" y="523800"/>
            <a:ext cx="3213174" cy="175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4"/>
          <p:cNvSpPr txBox="1"/>
          <p:nvPr/>
        </p:nvSpPr>
        <p:spPr>
          <a:xfrm>
            <a:off x="193413" y="2221550"/>
            <a:ext cx="3898800" cy="23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Information Deck</a:t>
            </a:r>
            <a:br>
              <a:rPr b="1"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Landing a job in IT Industry</a:t>
            </a:r>
            <a:endParaRPr/>
          </a:p>
        </p:txBody>
      </p:sp>
      <p:sp>
        <p:nvSpPr>
          <p:cNvPr id="338" name="Google Shape;338;p33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39" name="Google Shape;3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5225" y="2846118"/>
            <a:ext cx="544662" cy="54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489" y="2854298"/>
            <a:ext cx="544662" cy="54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825" y="1012722"/>
            <a:ext cx="544662" cy="54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8089" y="995600"/>
            <a:ext cx="561799" cy="5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3"/>
          <p:cNvSpPr txBox="1"/>
          <p:nvPr/>
        </p:nvSpPr>
        <p:spPr>
          <a:xfrm>
            <a:off x="605950" y="1480350"/>
            <a:ext cx="37017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Rapid growth in IT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Increasing demand for skilled professionals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4" name="Google Shape;344;p33"/>
          <p:cNvSpPr txBox="1"/>
          <p:nvPr/>
        </p:nvSpPr>
        <p:spPr>
          <a:xfrm>
            <a:off x="4675225" y="1480350"/>
            <a:ext cx="3890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Emphasize communication and teamwork.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Essential for client-facing roles.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Emphasize the importance of ongoing education.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Stay updated with industry trends.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5" name="Google Shape;345;p33"/>
          <p:cNvSpPr txBox="1"/>
          <p:nvPr/>
        </p:nvSpPr>
        <p:spPr>
          <a:xfrm>
            <a:off x="605950" y="3333150"/>
            <a:ext cx="37017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Technical expertise (programming, databases).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Soft skills (communication, problem-solving).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Understanding ERP systems.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Foundation in relevant technologies.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6" name="Google Shape;346;p33"/>
          <p:cNvSpPr txBox="1"/>
          <p:nvPr/>
        </p:nvSpPr>
        <p:spPr>
          <a:xfrm>
            <a:off x="4675225" y="3333150"/>
            <a:ext cx="3890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Relevant degrees and courses.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Certifications for added credibility.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Seek internships and entry-level positions.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Hands-on involvement in ERP projects.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47" name="Google Shape;347;p33"/>
          <p:cNvSpPr txBox="1"/>
          <p:nvPr/>
        </p:nvSpPr>
        <p:spPr>
          <a:xfrm>
            <a:off x="1004895" y="1157875"/>
            <a:ext cx="2931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Industry Overview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8" name="Google Shape;348;p33"/>
          <p:cNvSpPr txBox="1"/>
          <p:nvPr/>
        </p:nvSpPr>
        <p:spPr>
          <a:xfrm>
            <a:off x="5110175" y="1157875"/>
            <a:ext cx="3741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Soft Skills Development &amp; Continuous Learning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33"/>
          <p:cNvSpPr txBox="1"/>
          <p:nvPr/>
        </p:nvSpPr>
        <p:spPr>
          <a:xfrm>
            <a:off x="1081095" y="2978500"/>
            <a:ext cx="2931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Skills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0" name="Google Shape;350;p33"/>
          <p:cNvSpPr txBox="1"/>
          <p:nvPr/>
        </p:nvSpPr>
        <p:spPr>
          <a:xfrm>
            <a:off x="5110170" y="2978500"/>
            <a:ext cx="2931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ERP Implementation Skills and Education &amp; Certifications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1" name="Google Shape;351;p33"/>
          <p:cNvSpPr txBox="1"/>
          <p:nvPr/>
        </p:nvSpPr>
        <p:spPr>
          <a:xfrm>
            <a:off x="6038325" y="1101500"/>
            <a:ext cx="3081600" cy="22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/>
          <p:nvPr>
            <p:ph type="ctrTitle"/>
          </p:nvPr>
        </p:nvSpPr>
        <p:spPr>
          <a:xfrm>
            <a:off x="311700" y="-147075"/>
            <a:ext cx="6501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r>
              <a:rPr lang="en"/>
              <a:t>pportunities and Challenges in the IT industry, specifically in ERP implementation</a:t>
            </a:r>
            <a:endParaRPr/>
          </a:p>
        </p:txBody>
      </p:sp>
      <p:sp>
        <p:nvSpPr>
          <p:cNvPr id="357" name="Google Shape;357;p34"/>
          <p:cNvSpPr txBox="1"/>
          <p:nvPr/>
        </p:nvSpPr>
        <p:spPr>
          <a:xfrm>
            <a:off x="131525" y="374725"/>
            <a:ext cx="4274400" cy="4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OPPORTUNITIES:</a:t>
            </a:r>
            <a:endParaRPr b="1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b="1"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Growing Demand</a:t>
            </a:r>
            <a:endParaRPr b="1"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Rapid adoption of ERP solutions.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Increased demand for ERP professionals.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b="1"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Diverse Roles</a:t>
            </a:r>
            <a:endParaRPr b="1"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Varied career paths (developer, consultant, analyst).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Opportunities for specialization.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b="1"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Global Reach</a:t>
            </a:r>
            <a:endParaRPr b="1"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Work on international projects.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Exposure to diverse business environments.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b="1"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Continuous Learning</a:t>
            </a:r>
            <a:endParaRPr b="1"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Evolving technologies and methodologies.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Room for skill enhancement.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b="1"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Innovation &amp; Automation</a:t>
            </a:r>
            <a:endParaRPr b="1"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Integration of AI and automation.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Exciting projects in emerging technologies.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b="1"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Career Advancement</a:t>
            </a:r>
            <a:endParaRPr b="1"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Clear career progression.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Opportunities for leadership roles.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58" name="Google Shape;358;p34"/>
          <p:cNvSpPr txBox="1"/>
          <p:nvPr/>
        </p:nvSpPr>
        <p:spPr>
          <a:xfrm>
            <a:off x="4664100" y="374725"/>
            <a:ext cx="4274400" cy="4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CHALLENGES:</a:t>
            </a:r>
            <a:endParaRPr b="1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b="1"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Complex Implementations</a:t>
            </a:r>
            <a:endParaRPr b="1"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Large-scale ERP projects can be intricate.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Handling complex business processes.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b="1"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Integration Issues</a:t>
            </a:r>
            <a:endParaRPr b="1"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Challenges in integrating with existing systems.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Data migration complexities.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b="1"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Cost Constraints</a:t>
            </a:r>
            <a:endParaRPr b="1"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Budget limitations in some projects.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Balancing cost-effectiveness.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b="1"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User Resistance</a:t>
            </a:r>
            <a:endParaRPr b="1"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Employees adapting to new systems.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Change management difficulties.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b="1"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Security Concerns</a:t>
            </a:r>
            <a:endParaRPr b="1"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Data security and privacy challenges.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Mitigating risks in ERP solutions.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None/>
            </a:pPr>
            <a:r>
              <a:rPr b="1"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Vendor Selection</a:t>
            </a:r>
            <a:endParaRPr b="1"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Choosing the right ERP vendor.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Navigating vendor-related challenges.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5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Launching Your IT Career - Tips for Fresh Graduates</a:t>
            </a:r>
            <a:endParaRPr/>
          </a:p>
        </p:txBody>
      </p:sp>
      <p:sp>
        <p:nvSpPr>
          <p:cNvPr id="364" name="Google Shape;364;p35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65" name="Google Shape;36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1700" y="2684918"/>
            <a:ext cx="544662" cy="54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825" y="1012722"/>
            <a:ext cx="544662" cy="54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08089" y="995600"/>
            <a:ext cx="561799" cy="5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5"/>
          <p:cNvSpPr txBox="1"/>
          <p:nvPr/>
        </p:nvSpPr>
        <p:spPr>
          <a:xfrm>
            <a:off x="605950" y="1480350"/>
            <a:ext cx="37017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Create a professional LinkedIn profile.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Showcase projects and achievements.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Stop resharing </a:t>
            </a: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malicious</a:t>
            </a: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article</a:t>
            </a: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 on social media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9" name="Google Shape;369;p35"/>
          <p:cNvSpPr txBox="1"/>
          <p:nvPr/>
        </p:nvSpPr>
        <p:spPr>
          <a:xfrm>
            <a:off x="4675225" y="1480350"/>
            <a:ext cx="3890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Understand company culture and values.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Tailor applications to each company.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Attend industry events and meet professionals.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Connect with alumni and professionals on LinkedIn.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0" name="Google Shape;370;p35"/>
          <p:cNvSpPr txBox="1"/>
          <p:nvPr/>
        </p:nvSpPr>
        <p:spPr>
          <a:xfrm>
            <a:off x="2396400" y="3214950"/>
            <a:ext cx="3890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Research common IT interview questions.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Practice technical and behavioral responses.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Share instances where you solved a complex problem.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Emphasize critical thinking skills.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Convey passion for IT during interviews.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200"/>
              <a:buFont typeface="Roboto"/>
              <a:buChar char="•"/>
            </a:pPr>
            <a:r>
              <a:rPr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Be curious and open to learning.</a:t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71" name="Google Shape;371;p35"/>
          <p:cNvSpPr txBox="1"/>
          <p:nvPr/>
        </p:nvSpPr>
        <p:spPr>
          <a:xfrm>
            <a:off x="1004895" y="1157875"/>
            <a:ext cx="2931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 a Strong &amp; Reputable Online Presence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35"/>
          <p:cNvSpPr txBox="1"/>
          <p:nvPr/>
        </p:nvSpPr>
        <p:spPr>
          <a:xfrm>
            <a:off x="5110175" y="1157875"/>
            <a:ext cx="3741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Research Companies and Networking</a:t>
            </a:r>
            <a:endParaRPr b="1"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35"/>
          <p:cNvSpPr txBox="1"/>
          <p:nvPr/>
        </p:nvSpPr>
        <p:spPr>
          <a:xfrm>
            <a:off x="3106345" y="2764950"/>
            <a:ext cx="2931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374151"/>
                </a:solidFill>
                <a:latin typeface="Roboto"/>
                <a:ea typeface="Roboto"/>
                <a:cs typeface="Roboto"/>
                <a:sym typeface="Roboto"/>
              </a:rPr>
              <a:t>Prepare for Interviews:</a:t>
            </a:r>
            <a:endParaRPr b="1" sz="1200">
              <a:solidFill>
                <a:srgbClr val="37415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6"/>
          <p:cNvSpPr txBox="1"/>
          <p:nvPr>
            <p:ph type="ctrTitle"/>
          </p:nvPr>
        </p:nvSpPr>
        <p:spPr>
          <a:xfrm>
            <a:off x="415625" y="-147075"/>
            <a:ext cx="55893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Always Stay At The Cutting Edge - Appficiency’s Position in the Industry</a:t>
            </a:r>
            <a:endParaRPr/>
          </a:p>
        </p:txBody>
      </p:sp>
      <p:sp>
        <p:nvSpPr>
          <p:cNvPr id="379" name="Google Shape;379;p36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0" name="Google Shape;3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200" y="1096237"/>
            <a:ext cx="518623" cy="51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942" y="2935603"/>
            <a:ext cx="518623" cy="51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6152" y="1096237"/>
            <a:ext cx="518623" cy="518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6152" y="2935603"/>
            <a:ext cx="518623" cy="518622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6"/>
          <p:cNvSpPr txBox="1"/>
          <p:nvPr/>
        </p:nvSpPr>
        <p:spPr>
          <a:xfrm>
            <a:off x="632425" y="1552725"/>
            <a:ext cx="37017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High demand expertise: The ERP platform of the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future for business operations  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Ability to integrate and learn about many other software platforms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85" name="Google Shape;385;p36"/>
          <p:cNvSpPr txBox="1"/>
          <p:nvPr/>
        </p:nvSpPr>
        <p:spPr>
          <a:xfrm>
            <a:off x="4701700" y="1552725"/>
            <a:ext cx="3890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Exposure to corporate finance and day-to-day conversations with executives and controllers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Direct interaction with senior management team on everything from finance and planning to operations and sales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86" name="Google Shape;386;p36"/>
          <p:cNvSpPr txBox="1"/>
          <p:nvPr/>
        </p:nvSpPr>
        <p:spPr>
          <a:xfrm>
            <a:off x="632425" y="3405525"/>
            <a:ext cx="37017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Take the lead across our industry verticals from Manufacturing, Warehouse to distribution &amp; Retail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Expand into new verticals of interest: software and healthcare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87" name="Google Shape;387;p36"/>
          <p:cNvSpPr txBox="1"/>
          <p:nvPr/>
        </p:nvSpPr>
        <p:spPr>
          <a:xfrm>
            <a:off x="4701700" y="3405525"/>
            <a:ext cx="3890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Participate in the enterprise building decision</a:t>
            </a:r>
            <a:b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making process for appficiency and your clients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Innovate and implement your best ideas in a fast</a:t>
            </a:r>
            <a:b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paced environment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88" name="Google Shape;388;p36"/>
          <p:cNvSpPr txBox="1"/>
          <p:nvPr/>
        </p:nvSpPr>
        <p:spPr>
          <a:xfrm>
            <a:off x="1107570" y="1230250"/>
            <a:ext cx="2931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Leading Edge Software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36"/>
          <p:cNvSpPr txBox="1"/>
          <p:nvPr/>
        </p:nvSpPr>
        <p:spPr>
          <a:xfrm>
            <a:off x="5181095" y="1230250"/>
            <a:ext cx="2931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Consult with Senior Leaders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0" name="Google Shape;390;p36"/>
          <p:cNvSpPr txBox="1"/>
          <p:nvPr/>
        </p:nvSpPr>
        <p:spPr>
          <a:xfrm>
            <a:off x="1107570" y="3050875"/>
            <a:ext cx="2931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Cross-Functional Consulting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1" name="Google Shape;391;p36"/>
          <p:cNvSpPr txBox="1"/>
          <p:nvPr/>
        </p:nvSpPr>
        <p:spPr>
          <a:xfrm>
            <a:off x="5181095" y="3050875"/>
            <a:ext cx="2931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Drive Meaningful Decisions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7"/>
          <p:cNvSpPr txBox="1"/>
          <p:nvPr>
            <p:ph type="ctrTitle"/>
          </p:nvPr>
        </p:nvSpPr>
        <p:spPr>
          <a:xfrm>
            <a:off x="311700" y="-147075"/>
            <a:ext cx="60906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To Leadership Opportunities - </a:t>
            </a:r>
            <a:r>
              <a:rPr lang="en"/>
              <a:t>Appficiency’s Position in the Industry</a:t>
            </a:r>
            <a:endParaRPr/>
          </a:p>
        </p:txBody>
      </p:sp>
      <p:sp>
        <p:nvSpPr>
          <p:cNvPr id="397" name="Google Shape;397;p37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8" name="Google Shape;39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5225" y="2846118"/>
            <a:ext cx="544662" cy="54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489" y="2854298"/>
            <a:ext cx="544662" cy="54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825" y="1012722"/>
            <a:ext cx="544662" cy="544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8089" y="995600"/>
            <a:ext cx="561799" cy="561801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37"/>
          <p:cNvSpPr txBox="1"/>
          <p:nvPr/>
        </p:nvSpPr>
        <p:spPr>
          <a:xfrm>
            <a:off x="605950" y="1480350"/>
            <a:ext cx="37017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Use your passion for tech to create, customize and improve system processes in our software platform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Be a critical part of our technical team by ensuring client needs are met through software build and updates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03" name="Google Shape;403;p37"/>
          <p:cNvSpPr txBox="1"/>
          <p:nvPr/>
        </p:nvSpPr>
        <p:spPr>
          <a:xfrm>
            <a:off x="4675225" y="1480350"/>
            <a:ext cx="3890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Understand different financial structures for various businesses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Develop deep relationships with industry executives to strategically formulate decision-making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04" name="Google Shape;404;p37"/>
          <p:cNvSpPr txBox="1"/>
          <p:nvPr/>
        </p:nvSpPr>
        <p:spPr>
          <a:xfrm>
            <a:off x="605950" y="3333150"/>
            <a:ext cx="37017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Manage company workflow and optimize day-to-day activities with ease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Analyze business operations and identify client needs in order to improve work processes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05" name="Google Shape;405;p37"/>
          <p:cNvSpPr txBox="1"/>
          <p:nvPr/>
        </p:nvSpPr>
        <p:spPr>
          <a:xfrm>
            <a:off x="4675225" y="3333150"/>
            <a:ext cx="38901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Collaborate daily with senior management to solve day-to-day challenges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Light"/>
              <a:buChar char="•"/>
            </a:pPr>
            <a:r>
              <a:rPr lang="en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Gain opportunity to monitor team performance and build a positive work environment to ensure objectives are met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06" name="Google Shape;406;p37"/>
          <p:cNvSpPr txBox="1"/>
          <p:nvPr/>
        </p:nvSpPr>
        <p:spPr>
          <a:xfrm>
            <a:off x="1004895" y="1157875"/>
            <a:ext cx="2931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 Software Products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37"/>
          <p:cNvSpPr txBox="1"/>
          <p:nvPr/>
        </p:nvSpPr>
        <p:spPr>
          <a:xfrm>
            <a:off x="5110175" y="1157875"/>
            <a:ext cx="37410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Become a Trusted Advisor to Industry Executives 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8" name="Google Shape;408;p37"/>
          <p:cNvSpPr txBox="1"/>
          <p:nvPr/>
        </p:nvSpPr>
        <p:spPr>
          <a:xfrm>
            <a:off x="1081095" y="2978500"/>
            <a:ext cx="2931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Become an Operational Expert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37"/>
          <p:cNvSpPr txBox="1"/>
          <p:nvPr/>
        </p:nvSpPr>
        <p:spPr>
          <a:xfrm>
            <a:off x="5110170" y="2978500"/>
            <a:ext cx="29313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Organize, Lead, and Manage Teams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8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8"/>
          <p:cNvSpPr txBox="1"/>
          <p:nvPr>
            <p:ph idx="1" type="subTitle"/>
          </p:nvPr>
        </p:nvSpPr>
        <p:spPr>
          <a:xfrm>
            <a:off x="311700" y="662425"/>
            <a:ext cx="84894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8"/>
          <p:cNvSpPr txBox="1"/>
          <p:nvPr>
            <p:ph idx="2" type="subTitle"/>
          </p:nvPr>
        </p:nvSpPr>
        <p:spPr>
          <a:xfrm>
            <a:off x="311700" y="986275"/>
            <a:ext cx="84894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17" name="Google Shape;4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603" y="301125"/>
            <a:ext cx="91520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8"/>
          <p:cNvSpPr txBox="1"/>
          <p:nvPr/>
        </p:nvSpPr>
        <p:spPr>
          <a:xfrm>
            <a:off x="622375" y="2595225"/>
            <a:ext cx="3000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9" name="Google Shape;419;p38"/>
          <p:cNvSpPr txBox="1"/>
          <p:nvPr/>
        </p:nvSpPr>
        <p:spPr>
          <a:xfrm>
            <a:off x="415625" y="1549325"/>
            <a:ext cx="30000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Career Opportunities and </a:t>
            </a:r>
            <a:r>
              <a:rPr b="1" lang="en" sz="29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Application</a:t>
            </a:r>
            <a:r>
              <a:rPr b="1" lang="en" sz="29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Process</a:t>
            </a:r>
            <a:endParaRPr b="1" sz="36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9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Appficiency Opportunities</a:t>
            </a:r>
            <a:endParaRPr/>
          </a:p>
        </p:txBody>
      </p:sp>
      <p:sp>
        <p:nvSpPr>
          <p:cNvPr id="425" name="Google Shape;425;p39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6" name="Google Shape;426;p39"/>
          <p:cNvSpPr txBox="1"/>
          <p:nvPr/>
        </p:nvSpPr>
        <p:spPr>
          <a:xfrm>
            <a:off x="849175" y="1712200"/>
            <a:ext cx="3075300" cy="15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45720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Roboto Light"/>
              <a:buChar char="●"/>
            </a:pPr>
            <a:r>
              <a:rPr lang="en" sz="1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Ivey Portal </a:t>
            </a:r>
            <a:endParaRPr sz="1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2100" lvl="0" marL="45720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Roboto Light"/>
              <a:buChar char="●"/>
            </a:pPr>
            <a:r>
              <a:rPr lang="en" sz="10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Appficiency Careers page: https://www.appficiency.com/careers/</a:t>
            </a:r>
            <a:endParaRPr sz="10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27" name="Google Shape;427;p39"/>
          <p:cNvSpPr txBox="1"/>
          <p:nvPr/>
        </p:nvSpPr>
        <p:spPr>
          <a:xfrm>
            <a:off x="2637725" y="814375"/>
            <a:ext cx="45348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Exciting Opportunities at Appficiency</a:t>
            </a:r>
            <a:endParaRPr b="1"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28" name="Google Shape;428;p39"/>
          <p:cNvGrpSpPr/>
          <p:nvPr/>
        </p:nvGrpSpPr>
        <p:grpSpPr>
          <a:xfrm>
            <a:off x="1365904" y="714034"/>
            <a:ext cx="585262" cy="585262"/>
            <a:chOff x="6667575" y="857250"/>
            <a:chExt cx="924000" cy="924000"/>
          </a:xfrm>
        </p:grpSpPr>
        <p:sp>
          <p:nvSpPr>
            <p:cNvPr id="429" name="Google Shape;429;p39"/>
            <p:cNvSpPr/>
            <p:nvPr/>
          </p:nvSpPr>
          <p:spPr>
            <a:xfrm>
              <a:off x="6667575" y="857250"/>
              <a:ext cx="924000" cy="924000"/>
            </a:xfrm>
            <a:prstGeom prst="ellipse">
              <a:avLst/>
            </a:prstGeom>
            <a:solidFill>
              <a:srgbClr val="1DB0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0" name="Google Shape;430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84325" y="947824"/>
              <a:ext cx="690500" cy="6905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31" name="Google Shape;431;p39"/>
          <p:cNvSpPr txBox="1"/>
          <p:nvPr/>
        </p:nvSpPr>
        <p:spPr>
          <a:xfrm>
            <a:off x="159925" y="1551850"/>
            <a:ext cx="3701700" cy="29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Functional Side of Consulting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Business Consultant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Software Delivery Consultant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 Manager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Internship Opportunities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 ideal candidates for this consulting role are graduates with a background in BS Accountancy, Business Administration, or other relevant disciplines.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5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lang="en" sz="15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b="1" lang="en" sz="15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</a:br>
            <a:endParaRPr b="1" sz="15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32" name="Google Shape;432;p39"/>
          <p:cNvSpPr txBox="1"/>
          <p:nvPr/>
        </p:nvSpPr>
        <p:spPr>
          <a:xfrm>
            <a:off x="5213700" y="1551850"/>
            <a:ext cx="37017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Technical Side of Consulting</a:t>
            </a:r>
            <a:b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Support Engineer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Developer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Internship Opportunities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 ideal candidates for this consulting role are graduates with a background in BS IT, Computer Science, Computer Engineering, and other related disciplines.</a:t>
            </a:r>
            <a:endParaRPr sz="12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Process</a:t>
            </a:r>
            <a:endParaRPr/>
          </a:p>
        </p:txBody>
      </p:sp>
      <p:sp>
        <p:nvSpPr>
          <p:cNvPr id="438" name="Google Shape;438;p40"/>
          <p:cNvSpPr/>
          <p:nvPr/>
        </p:nvSpPr>
        <p:spPr>
          <a:xfrm rot="10800000">
            <a:off x="474533" y="644064"/>
            <a:ext cx="4562100" cy="4162200"/>
          </a:xfrm>
          <a:prstGeom prst="flowChartDelay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439" name="Google Shape;439;p40"/>
          <p:cNvSpPr/>
          <p:nvPr/>
        </p:nvSpPr>
        <p:spPr>
          <a:xfrm rot="10800000">
            <a:off x="4077251" y="4368250"/>
            <a:ext cx="971100" cy="438300"/>
          </a:xfrm>
          <a:prstGeom prst="rtTriangle">
            <a:avLst/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40"/>
          <p:cNvSpPr txBox="1"/>
          <p:nvPr/>
        </p:nvSpPr>
        <p:spPr>
          <a:xfrm>
            <a:off x="816300" y="1625425"/>
            <a:ext cx="3075300" cy="15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Driven, smart, tech-savvy individuals with an entrepreneurial spirit</a:t>
            </a:r>
            <a:endParaRPr sz="1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Comfortable working with senior executives</a:t>
            </a:r>
            <a:endParaRPr sz="1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Excellent communication skills and problem-solving abilities</a:t>
            </a:r>
            <a:endParaRPr sz="12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41" name="Google Shape;441;p40"/>
          <p:cNvSpPr txBox="1"/>
          <p:nvPr/>
        </p:nvSpPr>
        <p:spPr>
          <a:xfrm>
            <a:off x="1522800" y="1202500"/>
            <a:ext cx="23064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 we are looking for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2" name="Google Shape;442;p40"/>
          <p:cNvSpPr txBox="1"/>
          <p:nvPr/>
        </p:nvSpPr>
        <p:spPr>
          <a:xfrm>
            <a:off x="921950" y="3266650"/>
            <a:ext cx="3002400" cy="13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4800" lvl="0" marL="457200" rtl="0" algn="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rgbClr val="FFFF00"/>
                </a:solidFill>
                <a:latin typeface="Roboto Light"/>
                <a:ea typeface="Roboto Light"/>
                <a:cs typeface="Roboto Light"/>
                <a:sym typeface="Roboto Light"/>
              </a:rPr>
              <a:t>Sending of Application thru email</a:t>
            </a:r>
            <a:endParaRPr sz="1200">
              <a:solidFill>
                <a:srgbClr val="FFFF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rgbClr val="FFFF00"/>
                </a:solidFill>
                <a:latin typeface="Roboto Light"/>
                <a:ea typeface="Roboto Light"/>
                <a:cs typeface="Roboto Light"/>
                <a:sym typeface="Roboto Light"/>
              </a:rPr>
              <a:t>Screening of all applications</a:t>
            </a:r>
            <a:endParaRPr sz="1200">
              <a:solidFill>
                <a:srgbClr val="FFFF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rgbClr val="FFFF00"/>
                </a:solidFill>
                <a:latin typeface="Roboto Light"/>
                <a:ea typeface="Roboto Light"/>
                <a:cs typeface="Roboto Light"/>
                <a:sym typeface="Roboto Light"/>
              </a:rPr>
              <a:t>Initial and Technical Interview</a:t>
            </a:r>
            <a:endParaRPr sz="1200">
              <a:solidFill>
                <a:srgbClr val="FFFF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Roboto Light"/>
              <a:buChar char="●"/>
            </a:pPr>
            <a:r>
              <a:rPr lang="en" sz="1200">
                <a:solidFill>
                  <a:srgbClr val="FFFF00"/>
                </a:solidFill>
                <a:latin typeface="Roboto Light"/>
                <a:ea typeface="Roboto Light"/>
                <a:cs typeface="Roboto Light"/>
                <a:sym typeface="Roboto Light"/>
              </a:rPr>
              <a:t>Case Study Presentation</a:t>
            </a:r>
            <a:endParaRPr sz="1200">
              <a:solidFill>
                <a:srgbClr val="FFFF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04800" lvl="0" marL="457200" rtl="0" algn="r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200"/>
              <a:buFont typeface="Roboto"/>
              <a:buChar char="●"/>
            </a:pPr>
            <a:r>
              <a:rPr lang="en" sz="1200">
                <a:solidFill>
                  <a:srgbClr val="FFFF00"/>
                </a:solidFill>
                <a:latin typeface="Roboto Light"/>
                <a:ea typeface="Roboto Light"/>
                <a:cs typeface="Roboto Light"/>
                <a:sym typeface="Roboto Light"/>
              </a:rPr>
              <a:t>Job Offer</a:t>
            </a:r>
            <a:r>
              <a:rPr b="1" lang="en" sz="12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12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40"/>
          <p:cNvSpPr txBox="1"/>
          <p:nvPr/>
        </p:nvSpPr>
        <p:spPr>
          <a:xfrm>
            <a:off x="1427550" y="2952025"/>
            <a:ext cx="2496900" cy="3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Application Process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444" name="Google Shape;444;p40"/>
          <p:cNvPicPr preferRelativeResize="0"/>
          <p:nvPr/>
        </p:nvPicPr>
        <p:blipFill rotWithShape="1">
          <a:blip r:embed="rId3">
            <a:alphaModFix/>
          </a:blip>
          <a:srcRect b="-1899" l="0" r="0" t="-1910"/>
          <a:stretch/>
        </p:blipFill>
        <p:spPr>
          <a:xfrm>
            <a:off x="4211250" y="891712"/>
            <a:ext cx="4779423" cy="34014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1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Appficiency Core Values</a:t>
            </a:r>
            <a:endParaRPr/>
          </a:p>
        </p:txBody>
      </p:sp>
      <p:sp>
        <p:nvSpPr>
          <p:cNvPr id="450" name="Google Shape;450;p41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1" name="Google Shape;45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576712" y="658888"/>
            <a:ext cx="2037476" cy="40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41"/>
          <p:cNvSpPr txBox="1"/>
          <p:nvPr/>
        </p:nvSpPr>
        <p:spPr>
          <a:xfrm>
            <a:off x="311700" y="2619523"/>
            <a:ext cx="34839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94949"/>
                </a:solidFill>
                <a:latin typeface="Roboto Light"/>
                <a:ea typeface="Roboto Light"/>
                <a:cs typeface="Roboto Light"/>
                <a:sym typeface="Roboto Light"/>
              </a:rPr>
              <a:t>We’re creative, ruthless and </a:t>
            </a:r>
            <a:r>
              <a:rPr lang="en" sz="1100">
                <a:solidFill>
                  <a:srgbClr val="494949"/>
                </a:solidFill>
                <a:latin typeface="Roboto Light"/>
                <a:ea typeface="Roboto Light"/>
                <a:cs typeface="Roboto Light"/>
                <a:sym typeface="Roboto Light"/>
              </a:rPr>
              <a:t>fearless</a:t>
            </a:r>
            <a:r>
              <a:rPr lang="en" sz="1100">
                <a:solidFill>
                  <a:srgbClr val="494949"/>
                </a:solidFill>
                <a:latin typeface="Roboto Light"/>
                <a:ea typeface="Roboto Light"/>
                <a:cs typeface="Roboto Light"/>
                <a:sym typeface="Roboto Light"/>
              </a:rPr>
              <a:t> when it comes to finding new opportunities where others see none.</a:t>
            </a:r>
            <a:endParaRPr sz="1100">
              <a:solidFill>
                <a:srgbClr val="49494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53" name="Google Shape;453;p41"/>
          <p:cNvSpPr txBox="1"/>
          <p:nvPr/>
        </p:nvSpPr>
        <p:spPr>
          <a:xfrm>
            <a:off x="311696" y="702338"/>
            <a:ext cx="34839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Problem Solvers</a:t>
            </a:r>
            <a:endParaRPr sz="23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41"/>
          <p:cNvSpPr txBox="1"/>
          <p:nvPr/>
        </p:nvSpPr>
        <p:spPr>
          <a:xfrm>
            <a:off x="311696" y="1299746"/>
            <a:ext cx="3483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12529"/>
                </a:solidFill>
                <a:highlight>
                  <a:srgbClr val="FFFFFF"/>
                </a:highlight>
                <a:latin typeface="Roboto Light"/>
                <a:ea typeface="Roboto Light"/>
                <a:cs typeface="Roboto Light"/>
                <a:sym typeface="Roboto Light"/>
              </a:rPr>
              <a:t>At the intersection of business and technology, we’re here to solve the most complex problems, never backing down from a challenge</a:t>
            </a:r>
            <a:endParaRPr sz="500">
              <a:solidFill>
                <a:srgbClr val="49494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55" name="Google Shape;455;p41"/>
          <p:cNvSpPr txBox="1"/>
          <p:nvPr/>
        </p:nvSpPr>
        <p:spPr>
          <a:xfrm>
            <a:off x="311696" y="2162182"/>
            <a:ext cx="34839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Market Makers</a:t>
            </a:r>
            <a:endParaRPr sz="23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6" name="Google Shape;456;p41"/>
          <p:cNvSpPr txBox="1"/>
          <p:nvPr/>
        </p:nvSpPr>
        <p:spPr>
          <a:xfrm>
            <a:off x="311696" y="3494306"/>
            <a:ext cx="34839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B0F0"/>
                </a:solidFill>
                <a:latin typeface="Roboto"/>
                <a:ea typeface="Roboto"/>
                <a:cs typeface="Roboto"/>
                <a:sym typeface="Roboto"/>
              </a:rPr>
              <a:t>Business Owners</a:t>
            </a:r>
            <a:endParaRPr sz="2300">
              <a:solidFill>
                <a:srgbClr val="00B0F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7" name="Google Shape;457;p41"/>
          <p:cNvSpPr txBox="1"/>
          <p:nvPr/>
        </p:nvSpPr>
        <p:spPr>
          <a:xfrm>
            <a:off x="320840" y="4091714"/>
            <a:ext cx="34839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94949"/>
                </a:solidFill>
                <a:latin typeface="Roboto Light"/>
                <a:ea typeface="Roboto Light"/>
                <a:cs typeface="Roboto Light"/>
                <a:sym typeface="Roboto Light"/>
              </a:rPr>
              <a:t>We take full ownership of the business: how we sell it, how we deliver it and how we </a:t>
            </a:r>
            <a:r>
              <a:rPr lang="en" sz="1100">
                <a:solidFill>
                  <a:srgbClr val="494949"/>
                </a:solidFill>
                <a:latin typeface="Roboto Light"/>
                <a:ea typeface="Roboto Light"/>
                <a:cs typeface="Roboto Light"/>
                <a:sym typeface="Roboto Light"/>
              </a:rPr>
              <a:t>maintain</a:t>
            </a:r>
            <a:r>
              <a:rPr lang="en" sz="1100">
                <a:solidFill>
                  <a:srgbClr val="494949"/>
                </a:solidFill>
                <a:latin typeface="Roboto Light"/>
                <a:ea typeface="Roboto Light"/>
                <a:cs typeface="Roboto Light"/>
                <a:sym typeface="Roboto Light"/>
              </a:rPr>
              <a:t> it. That’s why we grow!</a:t>
            </a:r>
            <a:endParaRPr sz="1100">
              <a:solidFill>
                <a:srgbClr val="49494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2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us</a:t>
            </a:r>
            <a:endParaRPr/>
          </a:p>
        </p:txBody>
      </p:sp>
      <p:pic>
        <p:nvPicPr>
          <p:cNvPr id="463" name="Google Shape;46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750" y="845100"/>
            <a:ext cx="6026503" cy="14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2"/>
          <p:cNvSpPr txBox="1"/>
          <p:nvPr/>
        </p:nvSpPr>
        <p:spPr>
          <a:xfrm>
            <a:off x="1450350" y="2202925"/>
            <a:ext cx="6135000" cy="7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MARKET MAKERS</a:t>
            </a:r>
            <a:endParaRPr b="1"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5" name="Google Shape;46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23000" y="3877975"/>
            <a:ext cx="448200" cy="4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3675" y="3877975"/>
            <a:ext cx="448200" cy="4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8338" y="3877975"/>
            <a:ext cx="448200" cy="4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57675" y="3877988"/>
            <a:ext cx="448176" cy="44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92325" y="3853738"/>
            <a:ext cx="496701" cy="496701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2"/>
          <p:cNvSpPr txBox="1"/>
          <p:nvPr/>
        </p:nvSpPr>
        <p:spPr>
          <a:xfrm>
            <a:off x="2961625" y="4326175"/>
            <a:ext cx="30297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appficiency.com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65" name="Google Shape;165;p25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6" name="Google Shape;166;p25"/>
          <p:cNvCxnSpPr/>
          <p:nvPr/>
        </p:nvCxnSpPr>
        <p:spPr>
          <a:xfrm flipH="1" rot="10800000">
            <a:off x="435950" y="1700050"/>
            <a:ext cx="8096700" cy="22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oval"/>
            <a:tailEnd len="med" w="med" type="stealth"/>
          </a:ln>
        </p:spPr>
      </p:cxnSp>
      <p:sp>
        <p:nvSpPr>
          <p:cNvPr id="167" name="Google Shape;167;p25"/>
          <p:cNvSpPr txBox="1"/>
          <p:nvPr/>
        </p:nvSpPr>
        <p:spPr>
          <a:xfrm>
            <a:off x="2136860" y="3299925"/>
            <a:ext cx="12882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Introduction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To Appficiency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p25"/>
          <p:cNvSpPr txBox="1"/>
          <p:nvPr/>
        </p:nvSpPr>
        <p:spPr>
          <a:xfrm>
            <a:off x="1984898" y="3722998"/>
            <a:ext cx="15921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Brief introduction to who we are, what we do and what  we are looking for in a new employee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6874469" y="2885309"/>
            <a:ext cx="1592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</a:br>
            <a:endParaRPr b="1"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6914400" y="2114505"/>
            <a:ext cx="15921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General</a:t>
            </a:r>
            <a:endParaRPr b="1" sz="1200">
              <a:solidFill>
                <a:srgbClr val="20212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Q &amp; A</a:t>
            </a:r>
            <a:br>
              <a:rPr b="1" lang="en" sz="1200">
                <a:solidFill>
                  <a:srgbClr val="20212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en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Closing the meeting</a:t>
            </a:r>
            <a:br>
              <a:rPr lang="en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lang="en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with a few final words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p25"/>
          <p:cNvSpPr/>
          <p:nvPr/>
        </p:nvSpPr>
        <p:spPr>
          <a:xfrm>
            <a:off x="5714998" y="1307800"/>
            <a:ext cx="806700" cy="80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5"/>
          <p:cNvSpPr/>
          <p:nvPr/>
        </p:nvSpPr>
        <p:spPr>
          <a:xfrm>
            <a:off x="7267166" y="1307800"/>
            <a:ext cx="806700" cy="80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5"/>
          <p:cNvSpPr txBox="1"/>
          <p:nvPr/>
        </p:nvSpPr>
        <p:spPr>
          <a:xfrm>
            <a:off x="5322301" y="3234606"/>
            <a:ext cx="15921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Application Process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5342697" y="3788323"/>
            <a:ext cx="1551300" cy="11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rPr>
              <a:t>Brief discussion of the application process </a:t>
            </a:r>
            <a:endParaRPr sz="1000">
              <a:solidFill>
                <a:srgbClr val="66666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534650" y="2327550"/>
            <a:ext cx="12882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Opening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Remarks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2377598" y="1307800"/>
            <a:ext cx="806700" cy="80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797748" y="1262125"/>
            <a:ext cx="806700" cy="80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4750" y="1383424"/>
            <a:ext cx="288000" cy="5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2139" y="1390379"/>
            <a:ext cx="517599" cy="550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46658" y="1487053"/>
            <a:ext cx="447748" cy="44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8188" y="1466950"/>
            <a:ext cx="580325" cy="48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5"/>
          <p:cNvSpPr/>
          <p:nvPr/>
        </p:nvSpPr>
        <p:spPr>
          <a:xfrm>
            <a:off x="4046298" y="1307800"/>
            <a:ext cx="806700" cy="806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90339" y="1451840"/>
            <a:ext cx="518623" cy="51862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5"/>
          <p:cNvSpPr txBox="1"/>
          <p:nvPr/>
        </p:nvSpPr>
        <p:spPr>
          <a:xfrm>
            <a:off x="3698138" y="2282575"/>
            <a:ext cx="1503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Industry Insights and Tips How Land a Job in IT Industry</a:t>
            </a:r>
            <a:endParaRPr b="1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And Mission</a:t>
            </a:r>
            <a:endParaRPr/>
          </a:p>
        </p:txBody>
      </p:sp>
      <p:sp>
        <p:nvSpPr>
          <p:cNvPr id="190" name="Google Shape;190;p26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197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6"/>
          <p:cNvSpPr txBox="1"/>
          <p:nvPr/>
        </p:nvSpPr>
        <p:spPr>
          <a:xfrm>
            <a:off x="159300" y="508625"/>
            <a:ext cx="4261200" cy="19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WHO ARE WE?</a:t>
            </a:r>
            <a:endParaRPr b="1" sz="2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IT Consultancy focused on providing the best advice in technological solutions unique to business needs </a:t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</a:pP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Founded in 2014 to focus on </a:t>
            </a:r>
            <a:r>
              <a:rPr lang="en" sz="1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NetSuite ERP Solutions</a:t>
            </a:r>
            <a:endParaRPr sz="1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Char char="•"/>
            </a:pP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Currently </a:t>
            </a:r>
            <a:r>
              <a:rPr lang="en" sz="1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150+ Employees</a:t>
            </a:r>
            <a:r>
              <a:rPr lang="en" sz="1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with offices in 5 countries</a:t>
            </a:r>
            <a:endParaRPr b="1"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3" name="Google Shape;193;p26"/>
          <p:cNvSpPr/>
          <p:nvPr/>
        </p:nvSpPr>
        <p:spPr>
          <a:xfrm>
            <a:off x="0" y="2714650"/>
            <a:ext cx="4578300" cy="2690700"/>
          </a:xfrm>
          <a:prstGeom prst="rect">
            <a:avLst/>
          </a:prstGeom>
          <a:solidFill>
            <a:srgbClr val="03131F"/>
          </a:solidFill>
          <a:ln cap="flat" cmpd="sng" w="9525">
            <a:solidFill>
              <a:srgbClr val="03131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159300" y="2869000"/>
            <a:ext cx="4262100" cy="25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OUR MISSION</a:t>
            </a:r>
            <a:r>
              <a:rPr b="1" lang="en" sz="2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2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Solve the most complex technology challenges</a:t>
            </a:r>
            <a:endParaRPr sz="1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•"/>
            </a:pPr>
            <a:r>
              <a:rPr lang="en"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Enables our team members to overcome the most complex business technology challenges</a:t>
            </a:r>
            <a:endParaRPr sz="1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23495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DM Sans"/>
              <a:buChar char="•"/>
            </a:pPr>
            <a:r>
              <a:rPr lang="en" sz="11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Hire and develop problem solvers to create the most impactful and innovative organization in technology enabled business consulting</a:t>
            </a:r>
            <a:endParaRPr sz="11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/>
          <p:nvPr/>
        </p:nvSpPr>
        <p:spPr>
          <a:xfrm>
            <a:off x="0" y="0"/>
            <a:ext cx="4432200" cy="6144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7"/>
          <p:cNvSpPr/>
          <p:nvPr/>
        </p:nvSpPr>
        <p:spPr>
          <a:xfrm rot="-3601826">
            <a:off x="7316254" y="4740574"/>
            <a:ext cx="379549" cy="330506"/>
          </a:xfrm>
          <a:prstGeom prst="triangle">
            <a:avLst>
              <a:gd fmla="val 50000" name="adj"/>
            </a:avLst>
          </a:prstGeom>
          <a:solidFill>
            <a:srgbClr val="323F4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201" name="Google Shape;201;p27"/>
          <p:cNvSpPr/>
          <p:nvPr/>
        </p:nvSpPr>
        <p:spPr>
          <a:xfrm>
            <a:off x="0" y="4903230"/>
            <a:ext cx="7274100" cy="321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" y="4823460"/>
            <a:ext cx="1177290" cy="3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/>
          <p:nvPr/>
        </p:nvSpPr>
        <p:spPr>
          <a:xfrm>
            <a:off x="7554961" y="4823622"/>
            <a:ext cx="1597200" cy="3279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06678" y="4903218"/>
            <a:ext cx="1437323" cy="16903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/>
          <p:nvPr/>
        </p:nvSpPr>
        <p:spPr>
          <a:xfrm>
            <a:off x="7083071" y="4824328"/>
            <a:ext cx="387300" cy="319200"/>
          </a:xfrm>
          <a:prstGeom prst="triangle">
            <a:avLst>
              <a:gd fmla="val 50000" name="adj"/>
            </a:avLst>
          </a:prstGeom>
          <a:solidFill>
            <a:srgbClr val="00B0F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69031" y="2073001"/>
            <a:ext cx="2130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Johnny Than</a:t>
            </a:r>
            <a:endParaRPr b="1" sz="17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3113" y="2373975"/>
            <a:ext cx="22623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( Co-owner| Toronto )</a:t>
            </a:r>
            <a:endParaRPr sz="1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7"/>
          <p:cNvSpPr txBox="1"/>
          <p:nvPr/>
        </p:nvSpPr>
        <p:spPr>
          <a:xfrm>
            <a:off x="2944063" y="2427438"/>
            <a:ext cx="29877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( Co-owner  | Toronto )</a:t>
            </a:r>
            <a:endParaRPr sz="1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7"/>
          <p:cNvSpPr/>
          <p:nvPr/>
        </p:nvSpPr>
        <p:spPr>
          <a:xfrm>
            <a:off x="0" y="0"/>
            <a:ext cx="4424700" cy="614400"/>
          </a:xfrm>
          <a:prstGeom prst="rect">
            <a:avLst/>
          </a:prstGeom>
          <a:solidFill>
            <a:srgbClr val="323F4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27"/>
          <p:cNvSpPr txBox="1"/>
          <p:nvPr/>
        </p:nvSpPr>
        <p:spPr>
          <a:xfrm>
            <a:off x="85724" y="100013"/>
            <a:ext cx="85938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Management Team</a:t>
            </a: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4065022" y="9"/>
            <a:ext cx="745800" cy="614400"/>
          </a:xfrm>
          <a:prstGeom prst="triangle">
            <a:avLst>
              <a:gd fmla="val 50000" name="adj"/>
            </a:avLst>
          </a:prstGeom>
          <a:solidFill>
            <a:srgbClr val="323F4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7"/>
          <p:cNvSpPr txBox="1"/>
          <p:nvPr/>
        </p:nvSpPr>
        <p:spPr>
          <a:xfrm>
            <a:off x="4801813" y="4181875"/>
            <a:ext cx="16566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7"/>
          <p:cNvSpPr txBox="1"/>
          <p:nvPr/>
        </p:nvSpPr>
        <p:spPr>
          <a:xfrm>
            <a:off x="3682531" y="4415913"/>
            <a:ext cx="20520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7"/>
          <p:cNvSpPr txBox="1"/>
          <p:nvPr/>
        </p:nvSpPr>
        <p:spPr>
          <a:xfrm>
            <a:off x="2024650" y="4073390"/>
            <a:ext cx="17250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Olivia Lehnertz</a:t>
            </a:r>
            <a:endParaRPr b="1" sz="15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1821844" y="4384350"/>
            <a:ext cx="2130600" cy="2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( Marketing Director I Detroit)</a:t>
            </a:r>
            <a:endParaRPr sz="1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6787400" y="2370938"/>
            <a:ext cx="21306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Chief Operations Officer</a:t>
            </a:r>
            <a:r>
              <a:rPr lang="en" sz="1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| Vancouver)</a:t>
            </a:r>
            <a:endParaRPr sz="1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7"/>
          <p:cNvSpPr txBox="1"/>
          <p:nvPr/>
        </p:nvSpPr>
        <p:spPr>
          <a:xfrm>
            <a:off x="7009688" y="2167775"/>
            <a:ext cx="16860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Morteza Hosseini</a:t>
            </a:r>
            <a:endParaRPr b="1" sz="14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5613" y="714413"/>
            <a:ext cx="1437319" cy="1424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7192" y="699531"/>
            <a:ext cx="1321465" cy="141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/>
        </p:nvSpPr>
        <p:spPr>
          <a:xfrm>
            <a:off x="3326562" y="2199589"/>
            <a:ext cx="24909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Michael Diep</a:t>
            </a:r>
            <a:endParaRPr b="1" sz="17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 rotWithShape="1">
          <a:blip r:embed="rId7">
            <a:alphaModFix/>
          </a:blip>
          <a:srcRect b="6620" l="0" r="0" t="-6620"/>
          <a:stretch/>
        </p:blipFill>
        <p:spPr>
          <a:xfrm>
            <a:off x="7134800" y="803600"/>
            <a:ext cx="1306500" cy="1240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2" name="Google Shape;222;p27"/>
          <p:cNvSpPr txBox="1"/>
          <p:nvPr/>
        </p:nvSpPr>
        <p:spPr>
          <a:xfrm>
            <a:off x="4343813" y="2049938"/>
            <a:ext cx="225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B0F0"/>
              </a:solidFill>
            </a:endParaRPr>
          </a:p>
        </p:txBody>
      </p:sp>
      <p:pic>
        <p:nvPicPr>
          <p:cNvPr id="223" name="Google Shape;223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33250" y="2814325"/>
            <a:ext cx="1306500" cy="1240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4" name="Google Shape;224;p27"/>
          <p:cNvSpPr txBox="1"/>
          <p:nvPr/>
        </p:nvSpPr>
        <p:spPr>
          <a:xfrm>
            <a:off x="5310756" y="4039338"/>
            <a:ext cx="1951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Perihan Eid</a:t>
            </a:r>
            <a:endParaRPr sz="1600">
              <a:solidFill>
                <a:srgbClr val="00B0F0"/>
              </a:solidFill>
            </a:endParaRPr>
          </a:p>
        </p:txBody>
      </p:sp>
      <p:sp>
        <p:nvSpPr>
          <p:cNvPr id="225" name="Google Shape;225;p27"/>
          <p:cNvSpPr txBox="1"/>
          <p:nvPr/>
        </p:nvSpPr>
        <p:spPr>
          <a:xfrm>
            <a:off x="5279700" y="4301113"/>
            <a:ext cx="2013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(Director, HCM |Toronto)</a:t>
            </a:r>
            <a:endParaRPr sz="1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233900" y="2774325"/>
            <a:ext cx="1306500" cy="12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Plans</a:t>
            </a:r>
            <a:endParaRPr/>
          </a:p>
        </p:txBody>
      </p:sp>
      <p:sp>
        <p:nvSpPr>
          <p:cNvPr id="232" name="Google Shape;232;p28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3" name="Google Shape;23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3525"/>
            <a:ext cx="8551074" cy="44551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Global Operations Expansion</a:t>
            </a:r>
            <a:endParaRPr/>
          </a:p>
        </p:txBody>
      </p:sp>
      <p:sp>
        <p:nvSpPr>
          <p:cNvPr id="239" name="Google Shape;239;p29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0" name="Google Shape;24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5580" y="447225"/>
            <a:ext cx="7048269" cy="384229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9"/>
          <p:cNvSpPr txBox="1"/>
          <p:nvPr/>
        </p:nvSpPr>
        <p:spPr>
          <a:xfrm>
            <a:off x="891900" y="1477350"/>
            <a:ext cx="12105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900" u="none" cap="none" strike="noStrike">
                <a:solidFill>
                  <a:srgbClr val="0E293C"/>
                </a:solidFill>
                <a:latin typeface="Roboto"/>
                <a:ea typeface="Roboto"/>
                <a:cs typeface="Roboto"/>
                <a:sym typeface="Roboto"/>
              </a:rPr>
              <a:t>Europe HQ</a:t>
            </a:r>
            <a:endParaRPr b="1" i="0" sz="900" u="none" cap="none" strike="noStrike">
              <a:solidFill>
                <a:srgbClr val="0E29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900" u="none" cap="none" strike="noStrike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(</a:t>
            </a:r>
            <a:r>
              <a:rPr lang="en" sz="900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New Business Acquisition 2023</a:t>
            </a:r>
            <a:r>
              <a:rPr i="0" lang="en" sz="900" u="none" cap="none" strike="noStrike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)</a:t>
            </a:r>
            <a:endParaRPr i="0" sz="900" u="none" cap="none" strike="noStrike">
              <a:solidFill>
                <a:srgbClr val="0E293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7262518" y="1423698"/>
            <a:ext cx="8322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900" u="none" cap="none" strike="noStrike">
                <a:solidFill>
                  <a:srgbClr val="0E293C"/>
                </a:solidFill>
                <a:latin typeface="Roboto"/>
                <a:ea typeface="Roboto"/>
                <a:cs typeface="Roboto"/>
                <a:sym typeface="Roboto"/>
              </a:rPr>
              <a:t>Toronto, CA</a:t>
            </a:r>
            <a:endParaRPr b="1" i="0" sz="900" u="none" cap="none" strike="noStrike">
              <a:solidFill>
                <a:srgbClr val="0E29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900" u="none" cap="none" strike="noStrike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Global HQ</a:t>
            </a:r>
            <a:endParaRPr i="0" sz="9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5818299" y="1822900"/>
            <a:ext cx="967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900" u="none" cap="none" strike="noStrike">
                <a:solidFill>
                  <a:srgbClr val="0E293C"/>
                </a:solidFill>
                <a:latin typeface="Roboto"/>
                <a:ea typeface="Roboto"/>
                <a:cs typeface="Roboto"/>
                <a:sym typeface="Roboto"/>
              </a:rPr>
              <a:t>Denver, CO</a:t>
            </a:r>
            <a:endParaRPr b="1" i="0" sz="900" u="none" cap="none" strike="noStrike">
              <a:solidFill>
                <a:srgbClr val="0E29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900" u="none" cap="none" strike="noStrike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US Head Office</a:t>
            </a:r>
            <a:endParaRPr i="0" sz="900" u="none" cap="none" strike="noStrike">
              <a:solidFill>
                <a:srgbClr val="0E293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4227536" y="2342265"/>
            <a:ext cx="10458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900" u="none" cap="none" strike="noStrike">
                <a:solidFill>
                  <a:srgbClr val="0E293C"/>
                </a:solidFill>
                <a:latin typeface="Roboto"/>
                <a:ea typeface="Roboto"/>
                <a:cs typeface="Roboto"/>
                <a:sym typeface="Roboto"/>
              </a:rPr>
              <a:t>Manila, PHI</a:t>
            </a:r>
            <a:endParaRPr b="1" i="0" sz="900" u="none" cap="none" strike="noStrike">
              <a:solidFill>
                <a:srgbClr val="0E29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900" u="none" cap="none" strike="noStrike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Delivery Support</a:t>
            </a:r>
            <a:endParaRPr i="0" sz="900" u="none" cap="none" strike="noStrike">
              <a:solidFill>
                <a:srgbClr val="0E293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5" name="Google Shape;245;p29"/>
          <p:cNvSpPr txBox="1"/>
          <p:nvPr/>
        </p:nvSpPr>
        <p:spPr>
          <a:xfrm>
            <a:off x="3854909" y="2669594"/>
            <a:ext cx="16995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900" u="none" cap="none" strike="noStrike">
                <a:solidFill>
                  <a:srgbClr val="0E293C"/>
                </a:solidFill>
                <a:latin typeface="Roboto"/>
                <a:ea typeface="Roboto"/>
                <a:cs typeface="Roboto"/>
                <a:sym typeface="Roboto"/>
              </a:rPr>
              <a:t>Singapore</a:t>
            </a:r>
            <a:br>
              <a:rPr i="0" lang="en" sz="900" u="none" cap="none" strike="noStrike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r>
              <a:rPr i="0" lang="en" sz="900" u="none" cap="none" strike="noStrike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Asia Pacific Head Office</a:t>
            </a:r>
            <a:endParaRPr i="0" sz="900" u="none" cap="none" strike="noStrike">
              <a:solidFill>
                <a:srgbClr val="0E293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3273723" y="2085005"/>
            <a:ext cx="10110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900">
                <a:solidFill>
                  <a:srgbClr val="0E293C"/>
                </a:solidFill>
                <a:latin typeface="Roboto"/>
                <a:ea typeface="Roboto"/>
                <a:cs typeface="Roboto"/>
                <a:sym typeface="Roboto"/>
              </a:rPr>
              <a:t>Pune</a:t>
            </a:r>
            <a:r>
              <a:rPr b="1" i="0" lang="en" sz="900" u="none" cap="none" strike="noStrike">
                <a:solidFill>
                  <a:srgbClr val="0E293C"/>
                </a:solidFill>
                <a:latin typeface="Roboto"/>
                <a:ea typeface="Roboto"/>
                <a:cs typeface="Roboto"/>
                <a:sym typeface="Roboto"/>
              </a:rPr>
              <a:t>, I</a:t>
            </a:r>
            <a:r>
              <a:rPr b="1" lang="en" sz="900">
                <a:solidFill>
                  <a:srgbClr val="0E293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endParaRPr b="1" i="0" sz="900" u="none" cap="none" strike="noStrike">
              <a:solidFill>
                <a:srgbClr val="0E29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900" u="none" cap="none" strike="noStrike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Development</a:t>
            </a:r>
            <a:endParaRPr i="0" sz="900" u="none" cap="none" strike="noStrike">
              <a:solidFill>
                <a:srgbClr val="0E293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7" name="Google Shape;247;p29"/>
          <p:cNvSpPr txBox="1"/>
          <p:nvPr/>
        </p:nvSpPr>
        <p:spPr>
          <a:xfrm>
            <a:off x="601466" y="4023162"/>
            <a:ext cx="12105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Current Offices</a:t>
            </a:r>
            <a:endParaRPr b="1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Planned Expansion</a:t>
            </a:r>
            <a:endParaRPr b="1" i="0" sz="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8" name="Google Shape;24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6145" y="2162325"/>
            <a:ext cx="280000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9218" y="2584675"/>
            <a:ext cx="280000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7405" y="2329225"/>
            <a:ext cx="280000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4093" y="1842650"/>
            <a:ext cx="280000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0643" y="1728638"/>
            <a:ext cx="280000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168" y="4040113"/>
            <a:ext cx="280000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800" y="4461737"/>
            <a:ext cx="140750" cy="2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9"/>
          <p:cNvSpPr txBox="1"/>
          <p:nvPr/>
        </p:nvSpPr>
        <p:spPr>
          <a:xfrm>
            <a:off x="7262525" y="2032875"/>
            <a:ext cx="967800" cy="3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900">
                <a:solidFill>
                  <a:srgbClr val="0E293C"/>
                </a:solidFill>
                <a:latin typeface="Roboto"/>
                <a:ea typeface="Roboto"/>
                <a:cs typeface="Roboto"/>
                <a:sym typeface="Roboto"/>
              </a:rPr>
              <a:t>Miami</a:t>
            </a:r>
            <a:endParaRPr b="1" sz="900">
              <a:solidFill>
                <a:srgbClr val="0E29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(2022)</a:t>
            </a:r>
            <a:endParaRPr sz="900">
              <a:solidFill>
                <a:srgbClr val="0E293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900">
              <a:solidFill>
                <a:srgbClr val="0E293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rgbClr val="0E293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56" name="Google Shape;25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21218" y="2069575"/>
            <a:ext cx="280000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4330" y="2162325"/>
            <a:ext cx="280000" cy="2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9"/>
          <p:cNvSpPr txBox="1"/>
          <p:nvPr/>
        </p:nvSpPr>
        <p:spPr>
          <a:xfrm>
            <a:off x="2395519" y="1821370"/>
            <a:ext cx="10110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900">
                <a:solidFill>
                  <a:srgbClr val="0E293C"/>
                </a:solidFill>
                <a:latin typeface="Roboto"/>
                <a:ea typeface="Roboto"/>
                <a:cs typeface="Roboto"/>
                <a:sym typeface="Roboto"/>
              </a:rPr>
              <a:t>Middle East</a:t>
            </a:r>
            <a:endParaRPr b="1" i="0" sz="900" u="none" cap="none" strike="noStrike">
              <a:solidFill>
                <a:srgbClr val="0E29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900" u="none" cap="none" strike="noStrike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De</a:t>
            </a:r>
            <a:r>
              <a:rPr lang="en" sz="900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livery Support</a:t>
            </a:r>
            <a:endParaRPr i="0" sz="900" u="none" cap="none" strike="noStrike">
              <a:solidFill>
                <a:srgbClr val="0E293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59" name="Google Shape;25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2193" y="1497088"/>
            <a:ext cx="280000" cy="2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9"/>
          <p:cNvSpPr txBox="1"/>
          <p:nvPr/>
        </p:nvSpPr>
        <p:spPr>
          <a:xfrm>
            <a:off x="6324055" y="1429515"/>
            <a:ext cx="10458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900">
                <a:solidFill>
                  <a:srgbClr val="0E293C"/>
                </a:solidFill>
                <a:latin typeface="Roboto"/>
                <a:ea typeface="Roboto"/>
                <a:cs typeface="Roboto"/>
                <a:sym typeface="Roboto"/>
              </a:rPr>
              <a:t>Vancouver</a:t>
            </a:r>
            <a:r>
              <a:rPr b="1" i="0" lang="en" sz="900" u="none" cap="none" strike="noStrike">
                <a:solidFill>
                  <a:srgbClr val="0E293C"/>
                </a:solidFill>
                <a:latin typeface="Roboto"/>
                <a:ea typeface="Roboto"/>
                <a:cs typeface="Roboto"/>
                <a:sym typeface="Roboto"/>
              </a:rPr>
              <a:t>, CA</a:t>
            </a:r>
            <a:endParaRPr b="1" i="0" sz="900" u="none" cap="none" strike="noStrike">
              <a:solidFill>
                <a:srgbClr val="0E29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900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Sales</a:t>
            </a:r>
            <a:endParaRPr i="0" sz="9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4473300" y="1858350"/>
            <a:ext cx="13449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900">
                <a:solidFill>
                  <a:srgbClr val="0E293C"/>
                </a:solidFill>
                <a:latin typeface="Roboto"/>
                <a:ea typeface="Roboto"/>
                <a:cs typeface="Roboto"/>
                <a:sym typeface="Roboto"/>
              </a:rPr>
              <a:t>Japan</a:t>
            </a:r>
            <a:endParaRPr b="1" i="0" sz="900" u="none" cap="none" strike="noStrike">
              <a:solidFill>
                <a:srgbClr val="0E29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900" u="none" cap="none" strike="noStrike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(</a:t>
            </a:r>
            <a:r>
              <a:rPr lang="en" sz="900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New Office in 2023</a:t>
            </a:r>
            <a:r>
              <a:rPr i="0" lang="en" sz="900" u="none" cap="none" strike="noStrike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)</a:t>
            </a:r>
            <a:endParaRPr i="0" sz="900" u="none" cap="none" strike="noStrike">
              <a:solidFill>
                <a:srgbClr val="0E293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62" name="Google Shape;262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8125" y="2247699"/>
            <a:ext cx="140750" cy="2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9"/>
          <p:cNvSpPr txBox="1"/>
          <p:nvPr/>
        </p:nvSpPr>
        <p:spPr>
          <a:xfrm>
            <a:off x="6162200" y="2233275"/>
            <a:ext cx="7629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900">
                <a:solidFill>
                  <a:srgbClr val="0E293C"/>
                </a:solidFill>
                <a:latin typeface="Roboto"/>
                <a:ea typeface="Roboto"/>
                <a:cs typeface="Roboto"/>
                <a:sym typeface="Roboto"/>
              </a:rPr>
              <a:t>LATAM</a:t>
            </a:r>
            <a:endParaRPr b="1" i="0" sz="900" u="none" cap="none" strike="noStrike">
              <a:solidFill>
                <a:srgbClr val="0E293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i="0" lang="en" sz="900" u="none" cap="none" strike="noStrike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(20</a:t>
            </a:r>
            <a:r>
              <a:rPr lang="en" sz="900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24</a:t>
            </a:r>
            <a:r>
              <a:rPr i="0" lang="en" sz="900" u="none" cap="none" strike="noStrike">
                <a:solidFill>
                  <a:srgbClr val="0E293C"/>
                </a:solidFill>
                <a:latin typeface="Roboto Light"/>
                <a:ea typeface="Roboto Light"/>
                <a:cs typeface="Roboto Light"/>
                <a:sym typeface="Roboto Light"/>
              </a:rPr>
              <a:t>)</a:t>
            </a:r>
            <a:endParaRPr i="0" sz="900" u="none" cap="none" strike="noStrike">
              <a:solidFill>
                <a:srgbClr val="0E293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0" sz="900" u="none" cap="none" strike="noStrike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64" name="Google Shape;26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8105" y="1497100"/>
            <a:ext cx="280000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9755" y="1842650"/>
            <a:ext cx="280000" cy="2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0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An </a:t>
            </a:r>
            <a:r>
              <a:rPr lang="en"/>
              <a:t>Award</a:t>
            </a:r>
            <a:r>
              <a:rPr lang="en"/>
              <a:t> Winning Team</a:t>
            </a:r>
            <a:endParaRPr/>
          </a:p>
        </p:txBody>
      </p:sp>
      <p:sp>
        <p:nvSpPr>
          <p:cNvPr id="271" name="Google Shape;271;p30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2" name="Google Shape;272;p30"/>
          <p:cNvSpPr txBox="1"/>
          <p:nvPr/>
        </p:nvSpPr>
        <p:spPr>
          <a:xfrm>
            <a:off x="72825" y="227825"/>
            <a:ext cx="2888700" cy="5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Recent Achievements</a:t>
            </a:r>
            <a:endParaRPr b="1" sz="1800">
              <a:solidFill>
                <a:schemeClr val="dk2"/>
              </a:solidFill>
            </a:endParaRPr>
          </a:p>
        </p:txBody>
      </p:sp>
      <p:pic>
        <p:nvPicPr>
          <p:cNvPr id="273" name="Google Shape;2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225" y="739325"/>
            <a:ext cx="3225375" cy="1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5925" y="710263"/>
            <a:ext cx="3323125" cy="1836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675" y="2760825"/>
            <a:ext cx="3027604" cy="177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2175" y="2517675"/>
            <a:ext cx="1400704" cy="2384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"/>
              <a:t> Appficiency Clients</a:t>
            </a:r>
            <a:endParaRPr/>
          </a:p>
        </p:txBody>
      </p:sp>
      <p:sp>
        <p:nvSpPr>
          <p:cNvPr id="282" name="Google Shape;282;p31"/>
          <p:cNvSpPr txBox="1"/>
          <p:nvPr>
            <p:ph idx="12" type="sldNum"/>
          </p:nvPr>
        </p:nvSpPr>
        <p:spPr>
          <a:xfrm>
            <a:off x="8855875" y="4902250"/>
            <a:ext cx="288000" cy="3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3" name="Google Shape;28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750" y="4260176"/>
            <a:ext cx="1256541" cy="1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0831" y="4156500"/>
            <a:ext cx="533125" cy="5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51450" y="4236998"/>
            <a:ext cx="878326" cy="5524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032386" y="4017923"/>
            <a:ext cx="607225" cy="32077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1"/>
          <p:cNvSpPr txBox="1"/>
          <p:nvPr/>
        </p:nvSpPr>
        <p:spPr>
          <a:xfrm>
            <a:off x="-4446787" y="1765863"/>
            <a:ext cx="5912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Public Companies</a:t>
            </a:r>
            <a:endParaRPr b="0" i="0" sz="11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8" name="Google Shape;288;p31"/>
          <p:cNvSpPr/>
          <p:nvPr/>
        </p:nvSpPr>
        <p:spPr>
          <a:xfrm>
            <a:off x="146800" y="512950"/>
            <a:ext cx="8207400" cy="292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1"/>
          <p:cNvSpPr txBox="1"/>
          <p:nvPr/>
        </p:nvSpPr>
        <p:spPr>
          <a:xfrm>
            <a:off x="146800" y="488000"/>
            <a:ext cx="8407500" cy="311700"/>
          </a:xfrm>
          <a:prstGeom prst="rect">
            <a:avLst/>
          </a:prstGeom>
          <a:solidFill>
            <a:srgbClr val="1DB0E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Sample </a:t>
            </a:r>
            <a:r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r>
              <a:rPr b="0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Logos</a:t>
            </a:r>
            <a:endParaRPr b="1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result for laser away logo" id="290" name="Google Shape;290;p31"/>
          <p:cNvPicPr preferRelativeResize="0"/>
          <p:nvPr/>
        </p:nvPicPr>
        <p:blipFill rotWithShape="1">
          <a:blip r:embed="rId7">
            <a:alphaModFix/>
          </a:blip>
          <a:srcRect b="20426" l="0" r="0" t="22913"/>
          <a:stretch/>
        </p:blipFill>
        <p:spPr>
          <a:xfrm>
            <a:off x="3196620" y="1024147"/>
            <a:ext cx="1087299" cy="2795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vo clinic montreal" id="291" name="Google Shape;291;p31"/>
          <p:cNvPicPr preferRelativeResize="0"/>
          <p:nvPr/>
        </p:nvPicPr>
        <p:blipFill rotWithShape="1">
          <a:blip r:embed="rId8">
            <a:alphaModFix/>
          </a:blip>
          <a:srcRect b="33272" l="0" r="0" t="38468"/>
          <a:stretch/>
        </p:blipFill>
        <p:spPr>
          <a:xfrm>
            <a:off x="3377506" y="1528169"/>
            <a:ext cx="1198834" cy="3297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low Drive Nursery" id="292" name="Google Shape;292;p3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898090" y="1711861"/>
            <a:ext cx="795869" cy="435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fitness ventures international" id="293" name="Google Shape;293;p3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367721" y="3209566"/>
            <a:ext cx="1307042" cy="2125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P Robotics raises $16 million to sort recyclable materials ..." id="294" name="Google Shape;294;p31"/>
          <p:cNvPicPr preferRelativeResize="0"/>
          <p:nvPr/>
        </p:nvPicPr>
        <p:blipFill rotWithShape="1">
          <a:blip r:embed="rId11">
            <a:alphaModFix/>
          </a:blip>
          <a:srcRect b="16059" l="0" r="0" t="23564"/>
          <a:stretch/>
        </p:blipFill>
        <p:spPr>
          <a:xfrm>
            <a:off x="4937214" y="1872645"/>
            <a:ext cx="844356" cy="2480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le:Drybar logo.jpg - Wikimedia Commons" id="295" name="Google Shape;295;p3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674776" y="2815721"/>
            <a:ext cx="1087300" cy="42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14449" y="895653"/>
            <a:ext cx="1001353" cy="358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dianapolis Colts Logos History &amp; Images | Logos! Lists! Brands!" id="297" name="Google Shape;297;p3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885863" y="1491700"/>
            <a:ext cx="1001350" cy="974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759128" y="2534686"/>
            <a:ext cx="844350" cy="8217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oele Frank | Producing results when it matters most." id="299" name="Google Shape;299;p3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415326" y="1009997"/>
            <a:ext cx="938730" cy="4970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s - Westview Productions" id="300" name="Google Shape;300;p3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574178" y="1344560"/>
            <a:ext cx="1559535" cy="369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redwood logistics" id="301" name="Google Shape;301;p31"/>
          <p:cNvPicPr preferRelativeResize="0"/>
          <p:nvPr/>
        </p:nvPicPr>
        <p:blipFill rotWithShape="1">
          <a:blip r:embed="rId18">
            <a:alphaModFix/>
          </a:blip>
          <a:srcRect b="11323" l="0" r="10482" t="0"/>
          <a:stretch/>
        </p:blipFill>
        <p:spPr>
          <a:xfrm>
            <a:off x="2108171" y="2420880"/>
            <a:ext cx="556550" cy="419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32148" y="3684023"/>
            <a:ext cx="1404450" cy="307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GA Secure Payment Center" id="303" name="Google Shape;303;p3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603486" y="3244691"/>
            <a:ext cx="621736" cy="29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6830288" y="1962588"/>
            <a:ext cx="844425" cy="86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5097887" y="4086808"/>
            <a:ext cx="671850" cy="539606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06" name="Google Shape;306;p31"/>
          <p:cNvPicPr preferRelativeResize="0"/>
          <p:nvPr/>
        </p:nvPicPr>
        <p:blipFill rotWithShape="1">
          <a:blip r:embed="rId23">
            <a:alphaModFix/>
          </a:blip>
          <a:srcRect b="10280" l="32090" r="30857" t="-10280"/>
          <a:stretch/>
        </p:blipFill>
        <p:spPr>
          <a:xfrm>
            <a:off x="6228025" y="3865345"/>
            <a:ext cx="556550" cy="817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7244181" y="4194930"/>
            <a:ext cx="1404439" cy="3580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namely" id="308" name="Google Shape;308;p31"/>
          <p:cNvPicPr preferRelativeResize="0"/>
          <p:nvPr/>
        </p:nvPicPr>
        <p:blipFill rotWithShape="1">
          <a:blip r:embed="rId25">
            <a:alphaModFix/>
          </a:blip>
          <a:srcRect b="25560" l="0" r="0" t="25294"/>
          <a:stretch/>
        </p:blipFill>
        <p:spPr>
          <a:xfrm>
            <a:off x="2736674" y="1779271"/>
            <a:ext cx="1151800" cy="32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1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5017850" y="3439627"/>
            <a:ext cx="1404450" cy="34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1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445351" y="1916661"/>
            <a:ext cx="1151800" cy="301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spikeball logo" id="311" name="Google Shape;311;p31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7544350" y="2457210"/>
            <a:ext cx="1307050" cy="78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1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3138525" y="2145925"/>
            <a:ext cx="1256550" cy="62827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13" name="Google Shape;313;p31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2831175" y="3453625"/>
            <a:ext cx="1001350" cy="62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1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4576338" y="1015457"/>
            <a:ext cx="1087300" cy="641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1"/>
          <p:cNvPicPr preferRelativeResize="0"/>
          <p:nvPr/>
        </p:nvPicPr>
        <p:blipFill>
          <a:blip r:embed="rId32">
            <a:alphaModFix/>
          </a:blip>
          <a:stretch>
            <a:fillRect/>
          </a:stretch>
        </p:blipFill>
        <p:spPr>
          <a:xfrm>
            <a:off x="3835322" y="3062227"/>
            <a:ext cx="1001350" cy="560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1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7598450" y="3315695"/>
            <a:ext cx="1198850" cy="777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1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6500124" y="3768137"/>
            <a:ext cx="1256551" cy="139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1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4474250" y="2422081"/>
            <a:ext cx="1001349" cy="572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1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5764726" y="860451"/>
            <a:ext cx="1404450" cy="780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ucchese Boot Company - Wikipedia" id="320" name="Google Shape;320;p31"/>
          <p:cNvPicPr preferRelativeResize="0"/>
          <p:nvPr/>
        </p:nvPicPr>
        <p:blipFill rotWithShape="1">
          <a:blip r:embed="rId37">
            <a:alphaModFix/>
          </a:blip>
          <a:srcRect b="30522" l="0" r="0" t="31439"/>
          <a:stretch/>
        </p:blipFill>
        <p:spPr>
          <a:xfrm>
            <a:off x="289850" y="1441571"/>
            <a:ext cx="1307050" cy="27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1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402989" y="2280637"/>
            <a:ext cx="1231375" cy="21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1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112283" y="2653432"/>
            <a:ext cx="1662180" cy="4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1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137647" y="3401742"/>
            <a:ext cx="556550" cy="607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/>
          <p:nvPr>
            <p:ph type="ctrTitle"/>
          </p:nvPr>
        </p:nvSpPr>
        <p:spPr>
          <a:xfrm>
            <a:off x="311700" y="-147075"/>
            <a:ext cx="4084500" cy="44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2"/>
          <p:cNvSpPr txBox="1"/>
          <p:nvPr>
            <p:ph idx="1" type="subTitle"/>
          </p:nvPr>
        </p:nvSpPr>
        <p:spPr>
          <a:xfrm>
            <a:off x="311700" y="662425"/>
            <a:ext cx="84894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2"/>
          <p:cNvSpPr txBox="1"/>
          <p:nvPr>
            <p:ph idx="2" type="subTitle"/>
          </p:nvPr>
        </p:nvSpPr>
        <p:spPr>
          <a:xfrm>
            <a:off x="311700" y="986275"/>
            <a:ext cx="8489400" cy="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1" name="Google Shape;33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301113"/>
            <a:ext cx="9209384" cy="5189513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2"/>
          <p:cNvSpPr txBox="1"/>
          <p:nvPr/>
        </p:nvSpPr>
        <p:spPr>
          <a:xfrm>
            <a:off x="6209400" y="1197025"/>
            <a:ext cx="30000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Industry Insights and Tips How Land a Job in IT Industry</a:t>
            </a:r>
            <a:endParaRPr b="1" sz="36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